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3" r:id="rId1"/>
  </p:sldMasterIdLst>
  <p:notesMasterIdLst>
    <p:notesMasterId r:id="rId19"/>
  </p:notesMasterIdLst>
  <p:sldIdLst>
    <p:sldId id="288" r:id="rId2"/>
    <p:sldId id="290" r:id="rId3"/>
    <p:sldId id="289" r:id="rId4"/>
    <p:sldId id="292" r:id="rId5"/>
    <p:sldId id="293" r:id="rId6"/>
    <p:sldId id="294" r:id="rId7"/>
    <p:sldId id="291" r:id="rId8"/>
    <p:sldId id="287" r:id="rId9"/>
    <p:sldId id="295" r:id="rId10"/>
    <p:sldId id="257" r:id="rId11"/>
    <p:sldId id="268" r:id="rId12"/>
    <p:sldId id="267" r:id="rId13"/>
    <p:sldId id="266" r:id="rId14"/>
    <p:sldId id="269" r:id="rId15"/>
    <p:sldId id="270" r:id="rId16"/>
    <p:sldId id="271" r:id="rId17"/>
    <p:sldId id="272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020" y="3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195707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6633454"/>
            <a:ext cx="1301488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975360" y="2492589"/>
            <a:ext cx="11054080" cy="2602327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6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975360" y="5136508"/>
            <a:ext cx="11054080" cy="1706246"/>
          </a:xfrm>
        </p:spPr>
        <p:txBody>
          <a:bodyPr lIns="65023" rIns="65023"/>
          <a:lstStyle>
            <a:lvl1pPr marL="0" marR="91032" indent="0" algn="r">
              <a:buNone/>
              <a:defRPr>
                <a:solidFill>
                  <a:schemeClr val="tx2"/>
                </a:solidFill>
              </a:defRPr>
            </a:lvl1pPr>
            <a:lvl2pPr marL="650230" indent="0" algn="ctr">
              <a:buNone/>
            </a:lvl2pPr>
            <a:lvl3pPr marL="1300460" indent="0" algn="ctr">
              <a:buNone/>
            </a:lvl3pPr>
            <a:lvl4pPr marL="1950690" indent="0" algn="ctr">
              <a:buNone/>
            </a:lvl4pPr>
            <a:lvl5pPr marL="2600919" indent="0" algn="ctr">
              <a:buNone/>
            </a:lvl5pPr>
            <a:lvl6pPr marL="3251149" indent="0" algn="ctr">
              <a:buNone/>
            </a:lvl6pPr>
            <a:lvl7pPr marL="3901379" indent="0" algn="ctr">
              <a:buNone/>
            </a:lvl7pPr>
            <a:lvl8pPr marL="4551609" indent="0" algn="ctr">
              <a:buNone/>
            </a:lvl8pPr>
            <a:lvl9pPr marL="5201839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5354" y="7044267"/>
            <a:ext cx="13010155" cy="2719414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3/6/2020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CB4B4D-7CA3-9044-876B-883B54F867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1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50240" y="2106780"/>
            <a:ext cx="11704320" cy="6237968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B4B4D-7CA3-9044-876B-883B54F867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1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733708" y="390600"/>
            <a:ext cx="2527957" cy="795414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50240" y="390600"/>
            <a:ext cx="8994987" cy="7954148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B4B4D-7CA3-9044-876B-883B54F867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15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advClick="0" advTm="15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advClick="0" advTm="15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7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advClick="0" advTm="1500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advClick="0" advTm="1500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advClick="0" advTm="1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0611C-E72A-4BF1-9487-F1C4433C224F}" type="datetimeFigureOut">
              <a:rPr lang="fr-FR" smtClean="0"/>
              <a:pPr/>
              <a:t>06/03/2020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89355-5243-4692-8974-55A12E2AA4A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  <p:transition advClick="0" advTm="1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379" y="1507146"/>
            <a:ext cx="11054080" cy="260096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6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78970" y="4169546"/>
            <a:ext cx="6502400" cy="2069174"/>
          </a:xfrm>
        </p:spPr>
        <p:txBody>
          <a:bodyPr lIns="130046" rIns="130046" anchor="t"/>
          <a:lstStyle>
            <a:lvl1pPr marL="0" indent="0" algn="l">
              <a:buNone/>
              <a:defRPr sz="3300">
                <a:solidFill>
                  <a:schemeClr val="tx1"/>
                </a:solidFill>
              </a:defRPr>
            </a:lvl1pPr>
            <a:lvl2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B4B4D-7CA3-9044-876B-883B54F8677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5172167" y="4274449"/>
            <a:ext cx="260096" cy="3251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907042" y="4274449"/>
            <a:ext cx="260096" cy="3251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1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50240" y="2106778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10773" y="2106778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B4B4D-7CA3-9044-876B-883B54F8677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1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240" y="388338"/>
            <a:ext cx="11704320" cy="16256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240" y="7694507"/>
            <a:ext cx="5746045" cy="1083733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60092" anchor="ctr"/>
          <a:lstStyle>
            <a:lvl1pPr marL="0" indent="0">
              <a:buNone/>
              <a:defRPr sz="3400" b="0">
                <a:solidFill>
                  <a:schemeClr val="bg1"/>
                </a:solidFill>
              </a:defRPr>
            </a:lvl1pPr>
            <a:lvl2pPr>
              <a:buNone/>
              <a:defRPr sz="28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606260" y="7694507"/>
            <a:ext cx="5748302" cy="1083733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60092" anchor="ctr"/>
          <a:lstStyle>
            <a:lvl1pPr marL="0" indent="0">
              <a:buNone/>
              <a:defRPr sz="3400" b="0">
                <a:solidFill>
                  <a:schemeClr val="bg1"/>
                </a:solidFill>
              </a:defRPr>
            </a:lvl1pPr>
            <a:lvl2pPr>
              <a:buNone/>
              <a:defRPr sz="28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50240" y="2054108"/>
            <a:ext cx="5746045" cy="56060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6259" y="2054108"/>
            <a:ext cx="5748302" cy="56060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B4B4D-7CA3-9044-876B-883B54F867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1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B4B4D-7CA3-9044-876B-883B54F8677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1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B4B4D-7CA3-9044-876B-883B54F867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1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00480" y="6935893"/>
            <a:ext cx="10640748" cy="65024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36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285653" y="7616145"/>
            <a:ext cx="5652753" cy="1300480"/>
          </a:xfrm>
        </p:spPr>
        <p:txBody>
          <a:bodyPr/>
          <a:lstStyle>
            <a:lvl1pPr marL="0" indent="0" algn="r">
              <a:buNone/>
              <a:defRPr sz="2300"/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300480" y="390144"/>
            <a:ext cx="10637926" cy="6502400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9567334" y="9113520"/>
            <a:ext cx="2731008" cy="520192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B4B4D-7CA3-9044-876B-883B54F867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1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23086" y="7741727"/>
            <a:ext cx="10187093" cy="921930"/>
          </a:xfrm>
          <a:noFill/>
        </p:spPr>
        <p:txBody>
          <a:bodyPr lIns="130046" tIns="0" rIns="130046" anchor="t"/>
          <a:lstStyle>
            <a:lvl1pPr marL="0" marR="26009" indent="0" algn="r">
              <a:buNone/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5120" y="270177"/>
            <a:ext cx="12354560" cy="6242304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46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3/6/2020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6229436" y="9113521"/>
            <a:ext cx="3343191" cy="51928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CB4B4D-7CA3-9044-876B-883B54F8677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5120" y="6919284"/>
            <a:ext cx="11485059" cy="800245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43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0077" y="8455020"/>
            <a:ext cx="7026665" cy="13099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90798" y="8446594"/>
            <a:ext cx="5248641" cy="132757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8593" y="8236449"/>
            <a:ext cx="4838847" cy="1537234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30046" tIns="65023" rIns="130046" bIns="65023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13137" y="8231450"/>
            <a:ext cx="4843391" cy="154223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2322293" y="7094670"/>
            <a:ext cx="260096" cy="3251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2057168" y="7094670"/>
            <a:ext cx="260096" cy="3251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1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0077" y="8455020"/>
            <a:ext cx="7026665" cy="13099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690798" y="8446594"/>
            <a:ext cx="5248641" cy="132757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8593" y="8236449"/>
            <a:ext cx="4838847" cy="1537234"/>
          </a:xfrm>
          <a:prstGeom prst="rtTriangle">
            <a:avLst/>
          </a:prstGeom>
          <a:blipFill>
            <a:blip r:embed="rId18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30046" tIns="65023" rIns="130046" bIns="65023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13137" y="8231450"/>
            <a:ext cx="4843391" cy="154223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130046" tIns="65023" rIns="130046" bIns="65023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650240" y="2106778"/>
            <a:ext cx="11704320" cy="6436925"/>
          </a:xfrm>
          <a:prstGeom prst="rect">
            <a:avLst/>
          </a:prstGeom>
        </p:spPr>
        <p:txBody>
          <a:bodyPr vert="horz" lIns="130046" tIns="65023" rIns="130046" bIns="65023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9567334" y="9113520"/>
            <a:ext cx="2731008" cy="520192"/>
          </a:xfrm>
          <a:prstGeom prst="rect">
            <a:avLst/>
          </a:prstGeom>
        </p:spPr>
        <p:txBody>
          <a:bodyPr vert="horz" lIns="130046" tIns="65023" rIns="130046" bIns="65023" anchor="b"/>
          <a:lstStyle>
            <a:lvl1pPr algn="l" eaLnBrk="1" latinLnBrk="0" hangingPunct="1">
              <a:defRPr kumimoji="0" sz="14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3/6/2020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6229436" y="9113521"/>
            <a:ext cx="3343191" cy="519289"/>
          </a:xfrm>
          <a:prstGeom prst="rect">
            <a:avLst/>
          </a:prstGeom>
        </p:spPr>
        <p:txBody>
          <a:bodyPr vert="horz" lIns="130046" tIns="65023" rIns="130046" bIns="65023" anchor="b"/>
          <a:lstStyle>
            <a:lvl1pPr algn="r" eaLnBrk="1" latinLnBrk="0" hangingPunct="1">
              <a:defRPr kumimoji="0" sz="14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400" dirty="0">
              <a:solidFill>
                <a:schemeClr val="tx1"/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12298342" y="9113521"/>
            <a:ext cx="520192" cy="519289"/>
          </a:xfrm>
          <a:prstGeom prst="rect">
            <a:avLst/>
          </a:prstGeom>
        </p:spPr>
        <p:txBody>
          <a:bodyPr vert="horz" lIns="130046" tIns="65023" rIns="130046" bIns="65023" anchor="b"/>
          <a:lstStyle>
            <a:lvl1pPr algn="r" eaLnBrk="1" latinLnBrk="0" hangingPunct="1">
              <a:defRPr kumimoji="0" sz="1400" b="0">
                <a:solidFill>
                  <a:schemeClr val="tx1"/>
                </a:solidFill>
              </a:defRPr>
            </a:lvl1pPr>
            <a:extLst/>
          </a:lstStyle>
          <a:p>
            <a:fld id="{86CB4B4D-7CA3-9044-876B-883B54F867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</p:sldLayoutIdLst>
  <p:transition advClick="0" advTm="15000"/>
  <p:txStyles>
    <p:titleStyle>
      <a:lvl1pPr algn="l" rtl="0" eaLnBrk="1" latinLnBrk="0" hangingPunct="1">
        <a:spcBef>
          <a:spcPct val="0"/>
        </a:spcBef>
        <a:buNone/>
        <a:defRPr kumimoji="0" sz="58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520184" indent="-364129" algn="l" rtl="0" eaLnBrk="1" latinLnBrk="0" hangingPunct="1">
        <a:spcBef>
          <a:spcPts val="569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313" indent="-325115" algn="l" rtl="0" eaLnBrk="1" latinLnBrk="0" hangingPunct="1">
        <a:spcBef>
          <a:spcPts val="461"/>
        </a:spcBef>
        <a:buClr>
          <a:schemeClr val="accent1"/>
        </a:buClr>
        <a:buFont typeface="Verdana"/>
        <a:buChar char="◦"/>
        <a:defRPr kumimoji="0"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432" indent="-325115" algn="l" rtl="0" eaLnBrk="1" latinLnBrk="0" hangingPunct="1">
        <a:spcBef>
          <a:spcPts val="498"/>
        </a:spcBef>
        <a:buClr>
          <a:schemeClr val="accent2"/>
        </a:buClr>
        <a:buSzPct val="100000"/>
        <a:buFont typeface="Wingdings 2"/>
        <a:buChar char="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625575" indent="-325115" algn="l" rtl="0" eaLnBrk="1" latinLnBrk="0" hangingPunct="1">
        <a:spcBef>
          <a:spcPts val="498"/>
        </a:spcBef>
        <a:buClr>
          <a:schemeClr val="accent2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1950690" indent="-325115" algn="l" rtl="0" eaLnBrk="1" latinLnBrk="0" hangingPunct="1">
        <a:spcBef>
          <a:spcPts val="498"/>
        </a:spcBef>
        <a:buClr>
          <a:schemeClr val="accent2"/>
        </a:buClr>
        <a:buFont typeface="Wingdings 2"/>
        <a:buChar char="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275804" indent="-325115" algn="l" rtl="0" eaLnBrk="1" latinLnBrk="0" hangingPunct="1">
        <a:spcBef>
          <a:spcPts val="498"/>
        </a:spcBef>
        <a:buClr>
          <a:schemeClr val="accent3"/>
        </a:buClr>
        <a:buFont typeface="Wingdings 2"/>
        <a:buChar char="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2600919" indent="-325115" algn="l" rtl="0" eaLnBrk="1" latinLnBrk="0" hangingPunct="1">
        <a:spcBef>
          <a:spcPts val="498"/>
        </a:spcBef>
        <a:buClr>
          <a:schemeClr val="accent3"/>
        </a:buClr>
        <a:buFont typeface="Wingdings 2"/>
        <a:buChar char="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2926034" indent="-325115" algn="l" rtl="0" eaLnBrk="1" latinLnBrk="0" hangingPunct="1">
        <a:spcBef>
          <a:spcPts val="498"/>
        </a:spcBef>
        <a:buClr>
          <a:schemeClr val="accent3"/>
        </a:buClr>
        <a:buFont typeface="Wingdings 2"/>
        <a:buChar char="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3251149" indent="-325115" algn="l" rtl="0" eaLnBrk="1" latinLnBrk="0" hangingPunct="1">
        <a:spcBef>
          <a:spcPts val="498"/>
        </a:spcBef>
        <a:buClr>
          <a:schemeClr val="accent3"/>
        </a:buClr>
        <a:buFont typeface="Wingdings 2"/>
        <a:buChar char=""/>
        <a:defRPr kumimoji="0" sz="23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Sciences économiques et sociales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subTitle" idx="1"/>
          </p:nvPr>
        </p:nvSpPr>
        <p:spPr>
          <a:xfrm>
            <a:off x="1245816" y="5812904"/>
            <a:ext cx="10464800" cy="113030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Enseignement commun en Seconde</a:t>
            </a:r>
          </a:p>
          <a:p>
            <a:r>
              <a:rPr lang="fr-FR" dirty="0" smtClean="0"/>
              <a:t>Spécialité en Première et Terminale</a:t>
            </a:r>
            <a:endParaRPr lang="fr-FR" dirty="0"/>
          </a:p>
        </p:txBody>
      </p:sp>
    </p:spTree>
  </p:cSld>
  <p:clrMapOvr>
    <a:masterClrMapping/>
  </p:clrMapOvr>
  <p:transition advTm="119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igne"/>
          <p:cNvSpPr/>
          <p:nvPr/>
        </p:nvSpPr>
        <p:spPr>
          <a:xfrm flipH="1">
            <a:off x="5758067" y="3506512"/>
            <a:ext cx="3161682" cy="1809760"/>
          </a:xfrm>
          <a:prstGeom prst="line">
            <a:avLst/>
          </a:prstGeom>
          <a:ln w="63500">
            <a:solidFill>
              <a:srgbClr val="E5E5E5"/>
            </a:solidFill>
            <a:miter lim="400000"/>
          </a:ln>
        </p:spPr>
        <p:txBody>
          <a:bodyPr lIns="45718" tIns="45718" rIns="45718" bIns="45718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20" name="Ligne"/>
          <p:cNvSpPr/>
          <p:nvPr/>
        </p:nvSpPr>
        <p:spPr>
          <a:xfrm flipH="1" flipV="1">
            <a:off x="6324024" y="4813055"/>
            <a:ext cx="2349639" cy="1331105"/>
          </a:xfrm>
          <a:prstGeom prst="line">
            <a:avLst/>
          </a:prstGeom>
          <a:ln w="63500">
            <a:solidFill>
              <a:srgbClr val="E5E5E5"/>
            </a:solidFill>
            <a:miter lim="400000"/>
          </a:ln>
        </p:spPr>
        <p:txBody>
          <a:bodyPr lIns="45718" tIns="45718" rIns="45718" bIns="45718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21" name="Ligne"/>
          <p:cNvSpPr/>
          <p:nvPr/>
        </p:nvSpPr>
        <p:spPr>
          <a:xfrm flipH="1">
            <a:off x="6494710" y="4065263"/>
            <a:ext cx="3" cy="2713885"/>
          </a:xfrm>
          <a:prstGeom prst="line">
            <a:avLst/>
          </a:prstGeom>
          <a:ln w="63500">
            <a:solidFill>
              <a:srgbClr val="E5E5E5"/>
            </a:solidFill>
            <a:miter lim="400000"/>
          </a:ln>
        </p:spPr>
        <p:txBody>
          <a:bodyPr lIns="45718" tIns="45718" rIns="45718" bIns="45718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22" name="Ligne"/>
          <p:cNvSpPr/>
          <p:nvPr/>
        </p:nvSpPr>
        <p:spPr>
          <a:xfrm flipH="1">
            <a:off x="6499271" y="2162160"/>
            <a:ext cx="3" cy="2713885"/>
          </a:xfrm>
          <a:prstGeom prst="line">
            <a:avLst/>
          </a:prstGeom>
          <a:ln w="63500">
            <a:solidFill>
              <a:srgbClr val="E5E5E5"/>
            </a:solidFill>
            <a:miter lim="400000"/>
          </a:ln>
        </p:spPr>
        <p:txBody>
          <a:bodyPr lIns="45718" tIns="45718" rIns="45718" bIns="45718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23" name="Ligne"/>
          <p:cNvSpPr/>
          <p:nvPr/>
        </p:nvSpPr>
        <p:spPr>
          <a:xfrm flipH="1">
            <a:off x="4112651" y="4583093"/>
            <a:ext cx="3088075" cy="1678224"/>
          </a:xfrm>
          <a:prstGeom prst="line">
            <a:avLst/>
          </a:prstGeom>
          <a:ln w="63500">
            <a:solidFill>
              <a:srgbClr val="E5E5E5"/>
            </a:solidFill>
            <a:miter lim="400000"/>
          </a:ln>
        </p:spPr>
        <p:txBody>
          <a:bodyPr lIns="45718" tIns="45718" rIns="45718" bIns="45718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24" name="Ligne"/>
          <p:cNvSpPr/>
          <p:nvPr/>
        </p:nvSpPr>
        <p:spPr>
          <a:xfrm flipH="1" flipV="1">
            <a:off x="4112648" y="3528547"/>
            <a:ext cx="3088080" cy="1795864"/>
          </a:xfrm>
          <a:prstGeom prst="line">
            <a:avLst/>
          </a:prstGeom>
          <a:ln w="63500">
            <a:solidFill>
              <a:srgbClr val="E5E5E5"/>
            </a:solidFill>
            <a:miter lim="400000"/>
          </a:ln>
        </p:spPr>
        <p:txBody>
          <a:bodyPr lIns="45718" tIns="45718" rIns="45718" bIns="45718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grpSp>
        <p:nvGrpSpPr>
          <p:cNvPr id="2" name="Groupe"/>
          <p:cNvGrpSpPr/>
          <p:nvPr/>
        </p:nvGrpSpPr>
        <p:grpSpPr>
          <a:xfrm>
            <a:off x="5622683" y="4050520"/>
            <a:ext cx="1695895" cy="1695895"/>
            <a:chOff x="0" y="0"/>
            <a:chExt cx="1695893" cy="1695893"/>
          </a:xfrm>
        </p:grpSpPr>
        <p:sp>
          <p:nvSpPr>
            <p:cNvPr id="125" name="Cercle"/>
            <p:cNvSpPr/>
            <p:nvPr/>
          </p:nvSpPr>
          <p:spPr>
            <a:xfrm>
              <a:off x="0" y="0"/>
              <a:ext cx="1695894" cy="1695894"/>
            </a:xfrm>
            <a:prstGeom prst="ellipse">
              <a:avLst/>
            </a:prstGeom>
            <a:solidFill>
              <a:srgbClr val="FFFFFF"/>
            </a:solidFill>
            <a:ln w="50800" cap="flat">
              <a:solidFill>
                <a:srgbClr val="DCDEE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457200">
                <a:lnSpc>
                  <a:spcPct val="90000"/>
                </a:lnSpc>
                <a:spcBef>
                  <a:spcPts val="5500"/>
                </a:spcBef>
                <a:defRPr sz="4000" b="0"/>
              </a:pPr>
              <a:endParaRPr/>
            </a:p>
          </p:txBody>
        </p:sp>
        <p:sp>
          <p:nvSpPr>
            <p:cNvPr id="126" name="SES"/>
            <p:cNvSpPr txBox="1"/>
            <p:nvPr/>
          </p:nvSpPr>
          <p:spPr>
            <a:xfrm>
              <a:off x="248357" y="550258"/>
              <a:ext cx="1199180" cy="5953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lnSpc>
                  <a:spcPct val="90000"/>
                </a:lnSpc>
                <a:spcBef>
                  <a:spcPts val="5500"/>
                </a:spcBef>
                <a:defRPr sz="4000" b="0"/>
              </a:lvl1pPr>
            </a:lstStyle>
            <a:p>
              <a:r>
                <a:t>SES</a:t>
              </a:r>
            </a:p>
          </p:txBody>
        </p:sp>
      </p:grpSp>
      <p:sp>
        <p:nvSpPr>
          <p:cNvPr id="128" name="Cercle"/>
          <p:cNvSpPr/>
          <p:nvPr/>
        </p:nvSpPr>
        <p:spPr>
          <a:xfrm>
            <a:off x="5648121" y="1652777"/>
            <a:ext cx="1702831" cy="1702831"/>
          </a:xfrm>
          <a:prstGeom prst="ellipse">
            <a:avLst/>
          </a:prstGeom>
          <a:gradFill>
            <a:gsLst>
              <a:gs pos="0">
                <a:srgbClr val="51A8F9"/>
              </a:gs>
              <a:gs pos="100000">
                <a:srgbClr val="0365C0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0" cap="all">
                <a:solidFill>
                  <a:srgbClr val="FFFFF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29" name="Cercle"/>
          <p:cNvSpPr/>
          <p:nvPr/>
        </p:nvSpPr>
        <p:spPr>
          <a:xfrm>
            <a:off x="5657994" y="6402866"/>
            <a:ext cx="1697959" cy="1697957"/>
          </a:xfrm>
          <a:prstGeom prst="ellipse">
            <a:avLst/>
          </a:prstGeom>
          <a:gradFill>
            <a:gsLst>
              <a:gs pos="0">
                <a:srgbClr val="FA4813"/>
              </a:gs>
              <a:gs pos="100000">
                <a:srgbClr val="C82506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0" cap="all">
                <a:solidFill>
                  <a:srgbClr val="FFFFF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30" name="Cercle"/>
          <p:cNvSpPr/>
          <p:nvPr/>
        </p:nvSpPr>
        <p:spPr>
          <a:xfrm>
            <a:off x="3515783" y="5270291"/>
            <a:ext cx="1703977" cy="1703977"/>
          </a:xfrm>
          <a:prstGeom prst="ellipse">
            <a:avLst/>
          </a:prstGeom>
          <a:gradFill>
            <a:gsLst>
              <a:gs pos="0">
                <a:srgbClr val="885CB1"/>
              </a:gs>
              <a:gs pos="100000">
                <a:srgbClr val="773F9B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0" cap="all">
                <a:solidFill>
                  <a:srgbClr val="FFFFF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31" name="Cercle"/>
          <p:cNvSpPr/>
          <p:nvPr/>
        </p:nvSpPr>
        <p:spPr>
          <a:xfrm>
            <a:off x="7800024" y="5282301"/>
            <a:ext cx="1679955" cy="1679957"/>
          </a:xfrm>
          <a:prstGeom prst="ellipse">
            <a:avLst/>
          </a:prstGeom>
          <a:gradFill>
            <a:gsLst>
              <a:gs pos="0">
                <a:srgbClr val="EE941A"/>
              </a:gs>
              <a:gs pos="100000">
                <a:srgbClr val="DE6A10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2" name="Cercle"/>
          <p:cNvSpPr/>
          <p:nvPr/>
        </p:nvSpPr>
        <p:spPr>
          <a:xfrm>
            <a:off x="3513983" y="2671150"/>
            <a:ext cx="1695905" cy="1695905"/>
          </a:xfrm>
          <a:prstGeom prst="ellipse">
            <a:avLst/>
          </a:prstGeom>
          <a:gradFill>
            <a:gsLst>
              <a:gs pos="0">
                <a:srgbClr val="A6AAA9"/>
              </a:gs>
              <a:gs pos="100000">
                <a:srgbClr val="7D807F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0" cap="all">
                <a:solidFill>
                  <a:srgbClr val="FFFFF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33" name="Cercle"/>
          <p:cNvSpPr/>
          <p:nvPr/>
        </p:nvSpPr>
        <p:spPr>
          <a:xfrm>
            <a:off x="7789187" y="2668287"/>
            <a:ext cx="1701631" cy="1701631"/>
          </a:xfrm>
          <a:prstGeom prst="ellipse">
            <a:avLst/>
          </a:prstGeom>
          <a:gradFill>
            <a:gsLst>
              <a:gs pos="0">
                <a:srgbClr val="70BF41"/>
              </a:gs>
              <a:gs pos="100000">
                <a:srgbClr val="00882B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0" cap="all">
                <a:solidFill>
                  <a:srgbClr val="FFFFF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34" name="Maths"/>
          <p:cNvSpPr txBox="1"/>
          <p:nvPr/>
        </p:nvSpPr>
        <p:spPr>
          <a:xfrm>
            <a:off x="8132555" y="3313286"/>
            <a:ext cx="1013347" cy="411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100" b="0">
                <a:solidFill>
                  <a:srgbClr val="FFFFFF"/>
                </a:solidFill>
              </a:defRPr>
            </a:lvl1pPr>
          </a:lstStyle>
          <a:p>
            <a:r>
              <a:t>MATHS</a:t>
            </a:r>
          </a:p>
        </p:txBody>
      </p:sp>
      <p:sp>
        <p:nvSpPr>
          <p:cNvPr id="135" name="SVT"/>
          <p:cNvSpPr txBox="1"/>
          <p:nvPr/>
        </p:nvSpPr>
        <p:spPr>
          <a:xfrm>
            <a:off x="6197956" y="2298376"/>
            <a:ext cx="603162" cy="4116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100" b="0">
                <a:solidFill>
                  <a:srgbClr val="FFFFFF"/>
                </a:solidFill>
              </a:defRPr>
            </a:lvl1pPr>
          </a:lstStyle>
          <a:p>
            <a:r>
              <a:t>SVT</a:t>
            </a:r>
          </a:p>
        </p:txBody>
      </p:sp>
      <p:sp>
        <p:nvSpPr>
          <p:cNvPr id="136" name="HG…"/>
          <p:cNvSpPr txBox="1"/>
          <p:nvPr/>
        </p:nvSpPr>
        <p:spPr>
          <a:xfrm>
            <a:off x="7785152" y="5433863"/>
            <a:ext cx="1709700" cy="10466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2100" b="0">
                <a:solidFill>
                  <a:srgbClr val="FFFFFF"/>
                </a:solidFill>
              </a:defRPr>
            </a:pPr>
            <a:r>
              <a:t>HG</a:t>
            </a:r>
          </a:p>
          <a:p>
            <a:pPr defTabSz="457200">
              <a:defRPr sz="2100" b="0">
                <a:solidFill>
                  <a:srgbClr val="FFFFFF"/>
                </a:solidFill>
              </a:defRPr>
            </a:pPr>
            <a:r>
              <a:t>Géopolitique</a:t>
            </a:r>
          </a:p>
          <a:p>
            <a:pPr defTabSz="457200">
              <a:defRPr sz="2100" b="0">
                <a:solidFill>
                  <a:srgbClr val="FFFFFF"/>
                </a:solidFill>
              </a:defRPr>
            </a:pPr>
            <a:r>
              <a:t>Sciences Po</a:t>
            </a:r>
          </a:p>
        </p:txBody>
      </p:sp>
      <p:sp>
        <p:nvSpPr>
          <p:cNvPr id="137" name="Humanités LP"/>
          <p:cNvSpPr txBox="1"/>
          <p:nvPr/>
        </p:nvSpPr>
        <p:spPr>
          <a:xfrm>
            <a:off x="5728430" y="6728527"/>
            <a:ext cx="1542213" cy="1046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2100" b="0">
                <a:solidFill>
                  <a:srgbClr val="FFFFFF"/>
                </a:solidFill>
              </a:defRPr>
            </a:pPr>
            <a:r>
              <a:t>Humanités </a:t>
            </a:r>
          </a:p>
          <a:p>
            <a:pPr defTabSz="457200">
              <a:defRPr sz="2100" b="0">
                <a:solidFill>
                  <a:srgbClr val="FFFFFF"/>
                </a:solidFill>
              </a:defRPr>
            </a:pPr>
            <a:r>
              <a:t>Littérature</a:t>
            </a:r>
          </a:p>
          <a:p>
            <a:pPr defTabSz="457200">
              <a:defRPr sz="2100" b="0">
                <a:solidFill>
                  <a:srgbClr val="FFFFFF"/>
                </a:solidFill>
              </a:defRPr>
            </a:pPr>
            <a:r>
              <a:t>Philo</a:t>
            </a:r>
          </a:p>
        </p:txBody>
      </p:sp>
      <p:sp>
        <p:nvSpPr>
          <p:cNvPr id="138" name="Arts"/>
          <p:cNvSpPr txBox="1"/>
          <p:nvPr/>
        </p:nvSpPr>
        <p:spPr>
          <a:xfrm>
            <a:off x="3966475" y="3313286"/>
            <a:ext cx="790919" cy="411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100" b="0">
                <a:solidFill>
                  <a:srgbClr val="FFFFFF"/>
                </a:solidFill>
              </a:defRPr>
            </a:lvl1pPr>
          </a:lstStyle>
          <a:p>
            <a:r>
              <a:t>ARTS</a:t>
            </a:r>
          </a:p>
        </p:txBody>
      </p:sp>
      <p:grpSp>
        <p:nvGrpSpPr>
          <p:cNvPr id="3" name="Groupe"/>
          <p:cNvGrpSpPr/>
          <p:nvPr/>
        </p:nvGrpSpPr>
        <p:grpSpPr>
          <a:xfrm>
            <a:off x="1537052" y="760048"/>
            <a:ext cx="2719930" cy="3553157"/>
            <a:chOff x="0" y="0"/>
            <a:chExt cx="2719928" cy="3553155"/>
          </a:xfrm>
        </p:grpSpPr>
        <p:sp>
          <p:nvSpPr>
            <p:cNvPr id="139" name="Ligne"/>
            <p:cNvSpPr/>
            <p:nvPr/>
          </p:nvSpPr>
          <p:spPr>
            <a:xfrm flipH="1" flipV="1">
              <a:off x="2461781" y="1070307"/>
              <a:ext cx="229814" cy="831366"/>
            </a:xfrm>
            <a:prstGeom prst="line">
              <a:avLst/>
            </a:prstGeom>
            <a:noFill/>
            <a:ln w="25400" cap="flat">
              <a:solidFill>
                <a:srgbClr val="A6AAA9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40" name="Ligne"/>
            <p:cNvSpPr/>
            <p:nvPr/>
          </p:nvSpPr>
          <p:spPr>
            <a:xfrm flipH="1">
              <a:off x="1187308" y="3088743"/>
              <a:ext cx="831367" cy="229814"/>
            </a:xfrm>
            <a:prstGeom prst="line">
              <a:avLst/>
            </a:prstGeom>
            <a:noFill/>
            <a:ln w="25400" cap="flat">
              <a:solidFill>
                <a:srgbClr val="A6AAA9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41" name="Ligne"/>
            <p:cNvSpPr/>
            <p:nvPr/>
          </p:nvSpPr>
          <p:spPr>
            <a:xfrm>
              <a:off x="1533518" y="2029455"/>
              <a:ext cx="538402" cy="305207"/>
            </a:xfrm>
            <a:prstGeom prst="line">
              <a:avLst/>
            </a:prstGeom>
            <a:noFill/>
            <a:ln w="25400" cap="flat">
              <a:solidFill>
                <a:srgbClr val="A6AAA9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42" name="ECOLES…"/>
            <p:cNvSpPr txBox="1"/>
            <p:nvPr/>
          </p:nvSpPr>
          <p:spPr>
            <a:xfrm>
              <a:off x="-1" y="2804410"/>
              <a:ext cx="1325247" cy="7487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 u="sng">
                  <a:solidFill>
                    <a:srgbClr val="53585F"/>
                  </a:solidFill>
                </a:defRPr>
              </a:pPr>
              <a:r>
                <a:t>ECOLES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53585F"/>
                  </a:solidFill>
                </a:defRPr>
              </a:pPr>
              <a:r>
                <a:t>- Ecoles d’art et de design</a:t>
              </a:r>
            </a:p>
          </p:txBody>
        </p:sp>
        <p:sp>
          <p:nvSpPr>
            <p:cNvPr id="143" name="DUT…"/>
            <p:cNvSpPr txBox="1"/>
            <p:nvPr/>
          </p:nvSpPr>
          <p:spPr>
            <a:xfrm>
              <a:off x="210455" y="1404398"/>
              <a:ext cx="1637668" cy="10113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 u="sng">
                  <a:solidFill>
                    <a:srgbClr val="53585F"/>
                  </a:solidFill>
                </a:defRPr>
              </a:pPr>
              <a:r>
                <a:t>DUT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400">
                  <a:solidFill>
                    <a:srgbClr val="53585F"/>
                  </a:solidFill>
                </a:defRPr>
              </a:pPr>
              <a:r>
                <a:t> GACO - Arts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400">
                  <a:solidFill>
                    <a:srgbClr val="53585F"/>
                  </a:solidFill>
                </a:defRPr>
              </a:pPr>
              <a:r>
                <a:t> Information communication</a:t>
              </a:r>
            </a:p>
          </p:txBody>
        </p:sp>
        <p:sp>
          <p:nvSpPr>
            <p:cNvPr id="144" name="LICENCES…"/>
            <p:cNvSpPr txBox="1"/>
            <p:nvPr/>
          </p:nvSpPr>
          <p:spPr>
            <a:xfrm>
              <a:off x="1148991" y="0"/>
              <a:ext cx="1570938" cy="11851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 u="sng">
                  <a:solidFill>
                    <a:srgbClr val="53585F"/>
                  </a:solidFill>
                </a:defRPr>
              </a:pPr>
              <a:r>
                <a:t>LICENCES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400">
                  <a:solidFill>
                    <a:srgbClr val="53585F"/>
                  </a:solidFill>
                </a:defRPr>
              </a:pPr>
              <a:r>
                <a:t> Information Communication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400">
                  <a:solidFill>
                    <a:srgbClr val="53585F"/>
                  </a:solidFill>
                </a:defRPr>
              </a:pPr>
              <a:r>
                <a:t>Double licence droit et arts</a:t>
              </a:r>
            </a:p>
          </p:txBody>
        </p:sp>
      </p:grpSp>
      <p:grpSp>
        <p:nvGrpSpPr>
          <p:cNvPr id="4" name="Groupe"/>
          <p:cNvGrpSpPr/>
          <p:nvPr/>
        </p:nvGrpSpPr>
        <p:grpSpPr>
          <a:xfrm>
            <a:off x="8652999" y="4784426"/>
            <a:ext cx="3984634" cy="4693605"/>
            <a:chOff x="0" y="0"/>
            <a:chExt cx="3984632" cy="4693604"/>
          </a:xfrm>
        </p:grpSpPr>
        <p:sp>
          <p:nvSpPr>
            <p:cNvPr id="146" name="Ligne"/>
            <p:cNvSpPr/>
            <p:nvPr/>
          </p:nvSpPr>
          <p:spPr>
            <a:xfrm>
              <a:off x="120119" y="2214649"/>
              <a:ext cx="223245" cy="833154"/>
            </a:xfrm>
            <a:prstGeom prst="line">
              <a:avLst/>
            </a:prstGeom>
            <a:noFill/>
            <a:ln w="25400" cap="flat">
              <a:solidFill>
                <a:srgbClr val="DE6A1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47" name="Ligne"/>
            <p:cNvSpPr/>
            <p:nvPr/>
          </p:nvSpPr>
          <p:spPr>
            <a:xfrm flipV="1">
              <a:off x="802388" y="809683"/>
              <a:ext cx="833154" cy="223244"/>
            </a:xfrm>
            <a:prstGeom prst="line">
              <a:avLst/>
            </a:prstGeom>
            <a:noFill/>
            <a:ln w="25400" cap="flat">
              <a:solidFill>
                <a:srgbClr val="DE6A1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48" name="Ligne"/>
            <p:cNvSpPr/>
            <p:nvPr/>
          </p:nvSpPr>
          <p:spPr>
            <a:xfrm flipH="1" flipV="1">
              <a:off x="743192" y="1786566"/>
              <a:ext cx="951546" cy="553341"/>
            </a:xfrm>
            <a:prstGeom prst="line">
              <a:avLst/>
            </a:prstGeom>
            <a:noFill/>
            <a:ln w="25400" cap="flat">
              <a:solidFill>
                <a:srgbClr val="DE6A1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49" name="LICENCES…"/>
            <p:cNvSpPr txBox="1"/>
            <p:nvPr/>
          </p:nvSpPr>
          <p:spPr>
            <a:xfrm>
              <a:off x="1765563" y="1088327"/>
              <a:ext cx="2079431" cy="29348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 u="sng">
                  <a:solidFill>
                    <a:srgbClr val="DE6A10"/>
                  </a:solidFill>
                </a:defRPr>
              </a:pPr>
              <a:r>
                <a:t>LICENCES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DE6A10"/>
                  </a:solidFill>
                </a:defRPr>
              </a:pPr>
              <a:r>
                <a:t>- Droit Sciences Po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DE6A10"/>
                  </a:solidFill>
                </a:defRPr>
              </a:pPr>
              <a:r>
                <a:t>- Sociologie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DE6A10"/>
                  </a:solidFill>
                </a:defRPr>
              </a:pPr>
              <a:r>
                <a:t>- Sciences de l’Homme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DE6A10"/>
                  </a:solidFill>
                </a:defRPr>
              </a:pPr>
              <a:r>
                <a:t>- Sciences Sociales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DE6A10"/>
                  </a:solidFill>
                </a:defRPr>
              </a:pPr>
              <a:r>
                <a:t>- Histoire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DE6A10"/>
                  </a:solidFill>
                </a:defRPr>
              </a:pPr>
              <a:r>
                <a:t>- Géographie – aménagement du territoire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DE6A10"/>
                  </a:solidFill>
                </a:defRPr>
              </a:pPr>
              <a:r>
                <a:t>- Sciences de l’éducation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DE6A10"/>
                  </a:solidFill>
                </a:defRPr>
              </a:pPr>
              <a:r>
                <a:t>- Communication</a:t>
              </a:r>
            </a:p>
          </p:txBody>
        </p:sp>
        <p:sp>
          <p:nvSpPr>
            <p:cNvPr id="150" name="ECOLES…"/>
            <p:cNvSpPr txBox="1"/>
            <p:nvPr/>
          </p:nvSpPr>
          <p:spPr>
            <a:xfrm>
              <a:off x="1765563" y="0"/>
              <a:ext cx="2219070" cy="11002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 u="sng">
                  <a:solidFill>
                    <a:srgbClr val="DE6A10"/>
                  </a:solidFill>
                </a:defRPr>
              </a:pPr>
              <a:r>
                <a:t>ECOLES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DE6A10"/>
                  </a:solidFill>
                </a:defRPr>
              </a:pPr>
              <a:r>
                <a:t>- IEP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DE6A10"/>
                  </a:solidFill>
                </a:defRPr>
              </a:pPr>
              <a:r>
                <a:t>- Ecoles de journalisme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DE6A10"/>
                  </a:solidFill>
                </a:defRPr>
              </a:pPr>
              <a:r>
                <a:t>- Formations du social</a:t>
              </a:r>
            </a:p>
          </p:txBody>
        </p:sp>
        <p:sp>
          <p:nvSpPr>
            <p:cNvPr id="151" name="CPGE…"/>
            <p:cNvSpPr txBox="1"/>
            <p:nvPr/>
          </p:nvSpPr>
          <p:spPr>
            <a:xfrm>
              <a:off x="0" y="3222409"/>
              <a:ext cx="2894396" cy="5749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 u="sng">
                  <a:solidFill>
                    <a:srgbClr val="DE6A10"/>
                  </a:solidFill>
                </a:defRPr>
              </a:pPr>
              <a:r>
                <a:t>CPGE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DE6A10"/>
                  </a:solidFill>
                </a:defRPr>
              </a:pPr>
              <a:r>
                <a:t>- D1</a:t>
              </a:r>
            </a:p>
          </p:txBody>
        </p:sp>
        <p:sp>
          <p:nvSpPr>
            <p:cNvPr id="152" name="DUT…"/>
            <p:cNvSpPr txBox="1"/>
            <p:nvPr/>
          </p:nvSpPr>
          <p:spPr>
            <a:xfrm>
              <a:off x="0" y="3855958"/>
              <a:ext cx="2894396" cy="8376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 u="sng">
                  <a:solidFill>
                    <a:srgbClr val="DE6A10"/>
                  </a:solidFill>
                </a:defRPr>
              </a:pPr>
              <a:r>
                <a:t>DUT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DE6A10"/>
                  </a:solidFill>
                </a:defRPr>
              </a:pPr>
              <a:r>
                <a:t>- Carrières sociales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DE6A10"/>
                  </a:solidFill>
                </a:defRPr>
              </a:pPr>
              <a:r>
                <a:t>- Info-com -journalisme</a:t>
              </a:r>
            </a:p>
          </p:txBody>
        </p:sp>
      </p:grpSp>
      <p:grpSp>
        <p:nvGrpSpPr>
          <p:cNvPr id="5" name="Groupe"/>
          <p:cNvGrpSpPr/>
          <p:nvPr/>
        </p:nvGrpSpPr>
        <p:grpSpPr>
          <a:xfrm>
            <a:off x="8725358" y="142500"/>
            <a:ext cx="4574182" cy="4519471"/>
            <a:chOff x="0" y="0"/>
            <a:chExt cx="4574181" cy="4519469"/>
          </a:xfrm>
        </p:grpSpPr>
        <p:sp>
          <p:nvSpPr>
            <p:cNvPr id="154" name="Ligne"/>
            <p:cNvSpPr/>
            <p:nvPr/>
          </p:nvSpPr>
          <p:spPr>
            <a:xfrm>
              <a:off x="744472" y="3707909"/>
              <a:ext cx="836924" cy="208670"/>
            </a:xfrm>
            <a:prstGeom prst="line">
              <a:avLst/>
            </a:prstGeom>
            <a:noFill/>
            <a:ln w="25400" cap="flat">
              <a:solidFill>
                <a:srgbClr val="00882B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55" name="Ligne"/>
            <p:cNvSpPr/>
            <p:nvPr/>
          </p:nvSpPr>
          <p:spPr>
            <a:xfrm flipV="1">
              <a:off x="41684" y="1701351"/>
              <a:ext cx="208671" cy="836923"/>
            </a:xfrm>
            <a:prstGeom prst="line">
              <a:avLst/>
            </a:prstGeom>
            <a:noFill/>
            <a:ln w="25400" cap="flat">
              <a:solidFill>
                <a:srgbClr val="00882B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56" name="Ligne"/>
            <p:cNvSpPr/>
            <p:nvPr/>
          </p:nvSpPr>
          <p:spPr>
            <a:xfrm flipH="1">
              <a:off x="672134" y="2636666"/>
              <a:ext cx="530494" cy="318754"/>
            </a:xfrm>
            <a:prstGeom prst="line">
              <a:avLst/>
            </a:prstGeom>
            <a:noFill/>
            <a:ln w="25400" cap="flat">
              <a:solidFill>
                <a:srgbClr val="00882B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57" name="LICENCES…"/>
            <p:cNvSpPr txBox="1"/>
            <p:nvPr/>
          </p:nvSpPr>
          <p:spPr>
            <a:xfrm>
              <a:off x="1206433" y="115188"/>
              <a:ext cx="2015712" cy="28499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 u="sng">
                  <a:solidFill>
                    <a:srgbClr val="0B5D18"/>
                  </a:solidFill>
                </a:defRPr>
              </a:pPr>
              <a:r>
                <a:t>LICENCES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0B5D18"/>
                  </a:solidFill>
                </a:defRPr>
              </a:pPr>
              <a:r>
                <a:t>- Economie – gestion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0B5D18"/>
                  </a:solidFill>
                </a:defRPr>
              </a:pPr>
              <a:r>
                <a:t>- MSH / AES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400">
                  <a:solidFill>
                    <a:srgbClr val="0B5D18"/>
                  </a:solidFill>
                </a:defRPr>
              </a:pPr>
              <a:r>
                <a:t>TQM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400">
                  <a:solidFill>
                    <a:srgbClr val="0B5D18"/>
                  </a:solidFill>
                </a:defRPr>
              </a:pPr>
              <a:r>
                <a:t> Psychologie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0B5D18"/>
                  </a:solidFill>
                </a:defRPr>
              </a:pPr>
              <a:r>
                <a:t>- MIASH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0B5D18"/>
                  </a:solidFill>
                </a:defRPr>
              </a:pPr>
              <a:r>
                <a:t>- DCG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0B5D18"/>
                  </a:solidFill>
                </a:defRPr>
              </a:pPr>
              <a:r>
                <a:t>- Administration publique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0B5D18"/>
                  </a:solidFill>
                </a:defRPr>
              </a:pPr>
              <a:r>
                <a:t>- Droit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0B5D18"/>
                  </a:solidFill>
                </a:defRPr>
              </a:pPr>
              <a:r>
                <a:t>- LEA</a:t>
              </a:r>
            </a:p>
          </p:txBody>
        </p:sp>
        <p:sp>
          <p:nvSpPr>
            <p:cNvPr id="158" name="CPGE…"/>
            <p:cNvSpPr txBox="1"/>
            <p:nvPr/>
          </p:nvSpPr>
          <p:spPr>
            <a:xfrm>
              <a:off x="0" y="0"/>
              <a:ext cx="1091455" cy="162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 u="sng">
                  <a:solidFill>
                    <a:srgbClr val="0B5D18"/>
                  </a:solidFill>
                </a:defRPr>
              </a:pPr>
              <a:r>
                <a:t>CPGE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0B5D18"/>
                  </a:solidFill>
                </a:defRPr>
              </a:pPr>
              <a:r>
                <a:t>- B/L (LSS)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0B5D18"/>
                  </a:solidFill>
                </a:defRPr>
              </a:pPr>
              <a:r>
                <a:t>- ECE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0B5D18"/>
                  </a:solidFill>
                </a:defRPr>
              </a:pPr>
              <a:r>
                <a:t>- D2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0B5D18"/>
                  </a:solidFill>
                </a:defRPr>
              </a:pPr>
              <a:r>
                <a:t>- DCG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0B5D18"/>
                  </a:solidFill>
                </a:defRPr>
              </a:pPr>
              <a:r>
                <a:t>- D1</a:t>
              </a:r>
            </a:p>
          </p:txBody>
        </p:sp>
        <p:sp>
          <p:nvSpPr>
            <p:cNvPr id="159" name="DUT…"/>
            <p:cNvSpPr txBox="1"/>
            <p:nvPr/>
          </p:nvSpPr>
          <p:spPr>
            <a:xfrm>
              <a:off x="1679786" y="2982769"/>
              <a:ext cx="2894396" cy="153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 u="sng">
                  <a:solidFill>
                    <a:srgbClr val="0B5D18"/>
                  </a:solidFill>
                </a:defRPr>
              </a:pPr>
              <a:r>
                <a:t>DUT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0B5D18"/>
                  </a:solidFill>
                </a:defRPr>
              </a:pPr>
              <a:r>
                <a:t>- GEA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0B5D18"/>
                  </a:solidFill>
                </a:defRPr>
              </a:pPr>
              <a:r>
                <a:t>- GACO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0B5D18"/>
                  </a:solidFill>
                </a:defRPr>
              </a:pPr>
              <a:r>
                <a:t>- Techniques de commercialisation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0B5D18"/>
                  </a:solidFill>
                </a:defRPr>
              </a:pPr>
              <a:r>
                <a:t>- Carrières sociales</a:t>
              </a:r>
            </a:p>
          </p:txBody>
        </p:sp>
      </p:grpSp>
      <p:grpSp>
        <p:nvGrpSpPr>
          <p:cNvPr id="6" name="Groupe"/>
          <p:cNvGrpSpPr/>
          <p:nvPr/>
        </p:nvGrpSpPr>
        <p:grpSpPr>
          <a:xfrm>
            <a:off x="4492635" y="-20649"/>
            <a:ext cx="4067654" cy="2008275"/>
            <a:chOff x="0" y="0"/>
            <a:chExt cx="4067652" cy="2008273"/>
          </a:xfrm>
        </p:grpSpPr>
        <p:sp>
          <p:nvSpPr>
            <p:cNvPr id="161" name="Ligne"/>
            <p:cNvSpPr/>
            <p:nvPr/>
          </p:nvSpPr>
          <p:spPr>
            <a:xfrm flipV="1">
              <a:off x="2680802" y="1398362"/>
              <a:ext cx="609912" cy="609912"/>
            </a:xfrm>
            <a:prstGeom prst="line">
              <a:avLst/>
            </a:prstGeom>
            <a:noFill/>
            <a:ln w="25400" cap="flat">
              <a:solidFill>
                <a:srgbClr val="0365C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62" name="Ligne"/>
            <p:cNvSpPr/>
            <p:nvPr/>
          </p:nvSpPr>
          <p:spPr>
            <a:xfrm flipH="1" flipV="1">
              <a:off x="706354" y="1398362"/>
              <a:ext cx="609912" cy="609912"/>
            </a:xfrm>
            <a:prstGeom prst="line">
              <a:avLst/>
            </a:prstGeom>
            <a:noFill/>
            <a:ln w="25400" cap="flat">
              <a:solidFill>
                <a:srgbClr val="0365C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63" name="Ligne"/>
            <p:cNvSpPr/>
            <p:nvPr/>
          </p:nvSpPr>
          <p:spPr>
            <a:xfrm>
              <a:off x="1998533" y="1063826"/>
              <a:ext cx="2" cy="618892"/>
            </a:xfrm>
            <a:prstGeom prst="line">
              <a:avLst/>
            </a:prstGeom>
            <a:noFill/>
            <a:ln w="25400" cap="flat">
              <a:solidFill>
                <a:srgbClr val="0365C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64" name="LICENCES…"/>
            <p:cNvSpPr txBox="1"/>
            <p:nvPr/>
          </p:nvSpPr>
          <p:spPr>
            <a:xfrm>
              <a:off x="0" y="-1"/>
              <a:ext cx="1325246" cy="1447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 u="sng">
                  <a:solidFill>
                    <a:srgbClr val="0365C0"/>
                  </a:solidFill>
                </a:defRPr>
              </a:pPr>
              <a:r>
                <a:t>LICENCES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400">
                  <a:solidFill>
                    <a:srgbClr val="0365C0"/>
                  </a:solidFill>
                </a:defRPr>
              </a:pPr>
              <a:r>
                <a:t> STAPS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400">
                  <a:solidFill>
                    <a:srgbClr val="0365C0"/>
                  </a:solidFill>
                </a:defRPr>
              </a:pPr>
              <a:r>
                <a:t> Psychologie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400">
                  <a:solidFill>
                    <a:srgbClr val="0365C0"/>
                  </a:solidFill>
                </a:defRPr>
              </a:pPr>
              <a:r>
                <a:t> Sciences Sanitaires et sociales</a:t>
              </a:r>
            </a:p>
          </p:txBody>
        </p:sp>
        <p:sp>
          <p:nvSpPr>
            <p:cNvPr id="165" name="ECOLES…"/>
            <p:cNvSpPr txBox="1"/>
            <p:nvPr/>
          </p:nvSpPr>
          <p:spPr>
            <a:xfrm>
              <a:off x="1427533" y="436403"/>
              <a:ext cx="1142003" cy="5749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 u="sng">
                  <a:solidFill>
                    <a:srgbClr val="0365C0"/>
                  </a:solidFill>
                </a:defRPr>
              </a:pPr>
              <a:r>
                <a:t>ECOLES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0365C0"/>
                  </a:solidFill>
                </a:defRPr>
              </a:pPr>
              <a:r>
                <a:t>- Infirmières</a:t>
              </a:r>
            </a:p>
          </p:txBody>
        </p:sp>
        <p:sp>
          <p:nvSpPr>
            <p:cNvPr id="166" name="DUT…"/>
            <p:cNvSpPr txBox="1"/>
            <p:nvPr/>
          </p:nvSpPr>
          <p:spPr>
            <a:xfrm>
              <a:off x="2637514" y="331350"/>
              <a:ext cx="1430139" cy="1096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 u="sng">
                  <a:solidFill>
                    <a:srgbClr val="0365C0"/>
                  </a:solidFill>
                </a:defRPr>
              </a:pPr>
              <a:r>
                <a:t>DUT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0365C0"/>
                  </a:solidFill>
                </a:defRPr>
              </a:pPr>
              <a:r>
                <a:t>- Production / Hygiène, Sécurité, Environnement </a:t>
              </a:r>
            </a:p>
          </p:txBody>
        </p:sp>
      </p:grpSp>
      <p:grpSp>
        <p:nvGrpSpPr>
          <p:cNvPr id="7" name="Groupe"/>
          <p:cNvGrpSpPr/>
          <p:nvPr/>
        </p:nvGrpSpPr>
        <p:grpSpPr>
          <a:xfrm>
            <a:off x="4153872" y="7488801"/>
            <a:ext cx="4811140" cy="2235756"/>
            <a:chOff x="0" y="0"/>
            <a:chExt cx="4811138" cy="2235754"/>
          </a:xfrm>
        </p:grpSpPr>
        <p:sp>
          <p:nvSpPr>
            <p:cNvPr id="168" name="Ligne"/>
            <p:cNvSpPr/>
            <p:nvPr/>
          </p:nvSpPr>
          <p:spPr>
            <a:xfrm flipH="1">
              <a:off x="1055512" y="329049"/>
              <a:ext cx="613714" cy="606087"/>
            </a:xfrm>
            <a:prstGeom prst="line">
              <a:avLst/>
            </a:prstGeom>
            <a:noFill/>
            <a:ln w="25400" cap="flat">
              <a:solidFill>
                <a:srgbClr val="C82506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69" name="Ligne"/>
            <p:cNvSpPr/>
            <p:nvPr/>
          </p:nvSpPr>
          <p:spPr>
            <a:xfrm>
              <a:off x="3033734" y="337581"/>
              <a:ext cx="522563" cy="522563"/>
            </a:xfrm>
            <a:prstGeom prst="line">
              <a:avLst/>
            </a:prstGeom>
            <a:noFill/>
            <a:ln w="25400" cap="flat">
              <a:solidFill>
                <a:srgbClr val="C82506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70" name="Ligne"/>
            <p:cNvSpPr/>
            <p:nvPr/>
          </p:nvSpPr>
          <p:spPr>
            <a:xfrm flipV="1">
              <a:off x="2345573" y="658865"/>
              <a:ext cx="3872" cy="618880"/>
            </a:xfrm>
            <a:prstGeom prst="line">
              <a:avLst/>
            </a:prstGeom>
            <a:noFill/>
            <a:ln w="25400" cap="flat">
              <a:solidFill>
                <a:srgbClr val="C82506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71" name="LICENCES…"/>
            <p:cNvSpPr txBox="1"/>
            <p:nvPr/>
          </p:nvSpPr>
          <p:spPr>
            <a:xfrm>
              <a:off x="0" y="0"/>
              <a:ext cx="1325246" cy="223575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 u="sng">
                  <a:solidFill>
                    <a:srgbClr val="C82506"/>
                  </a:solidFill>
                </a:defRPr>
              </a:pPr>
              <a:r>
                <a:t>LICENCES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400">
                  <a:solidFill>
                    <a:srgbClr val="C82506"/>
                  </a:solidFill>
                </a:defRPr>
              </a:pPr>
              <a:r>
                <a:t> Sociologie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400">
                  <a:solidFill>
                    <a:srgbClr val="C82506"/>
                  </a:solidFill>
                </a:defRPr>
              </a:pPr>
              <a:r>
                <a:t> Sciences de l’éducation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C82506"/>
                  </a:solidFill>
                </a:defRPr>
              </a:pPr>
              <a:r>
                <a:t>- Sciences de l’Homme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400">
                  <a:solidFill>
                    <a:srgbClr val="C82506"/>
                  </a:solidFill>
                </a:defRPr>
              </a:pPr>
              <a:r>
                <a:t> Droit 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400">
                  <a:solidFill>
                    <a:srgbClr val="C82506"/>
                  </a:solidFill>
                </a:defRPr>
              </a:pPr>
              <a:r>
                <a:t> Sciences Po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400">
                  <a:solidFill>
                    <a:srgbClr val="C82506"/>
                  </a:solidFill>
                </a:defRPr>
              </a:pPr>
              <a:r>
                <a:t> Philosophie</a:t>
              </a:r>
            </a:p>
          </p:txBody>
        </p:sp>
        <p:sp>
          <p:nvSpPr>
            <p:cNvPr id="172" name="CPGE…"/>
            <p:cNvSpPr txBox="1"/>
            <p:nvPr/>
          </p:nvSpPr>
          <p:spPr>
            <a:xfrm>
              <a:off x="3390838" y="807435"/>
              <a:ext cx="696279" cy="5749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 u="sng">
                  <a:solidFill>
                    <a:srgbClr val="C82506"/>
                  </a:solidFill>
                </a:defRPr>
              </a:pPr>
              <a:r>
                <a:t>CPGE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C82506"/>
                  </a:solidFill>
                </a:defRPr>
              </a:pPr>
              <a:r>
                <a:t>- D1</a:t>
              </a:r>
            </a:p>
          </p:txBody>
        </p:sp>
        <p:sp>
          <p:nvSpPr>
            <p:cNvPr id="173" name="ECOLES…"/>
            <p:cNvSpPr txBox="1"/>
            <p:nvPr/>
          </p:nvSpPr>
          <p:spPr>
            <a:xfrm>
              <a:off x="3380999" y="1341804"/>
              <a:ext cx="1430140" cy="7487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 u="sng">
                  <a:solidFill>
                    <a:srgbClr val="C82506"/>
                  </a:solidFill>
                </a:defRPr>
              </a:pPr>
              <a:r>
                <a:t>ECOLES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C82506"/>
                  </a:solidFill>
                </a:defRPr>
              </a:pPr>
              <a:r>
                <a:t>- Formations du social</a:t>
              </a:r>
            </a:p>
          </p:txBody>
        </p:sp>
        <p:sp>
          <p:nvSpPr>
            <p:cNvPr id="174" name="DUT…"/>
            <p:cNvSpPr txBox="1"/>
            <p:nvPr/>
          </p:nvSpPr>
          <p:spPr>
            <a:xfrm>
              <a:off x="1613051" y="1020255"/>
              <a:ext cx="1783118" cy="5749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 u="sng">
                  <a:solidFill>
                    <a:srgbClr val="C82506"/>
                  </a:solidFill>
                </a:defRPr>
              </a:pPr>
              <a:r>
                <a:t>DUT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C82506"/>
                  </a:solidFill>
                </a:defRPr>
              </a:pPr>
              <a:r>
                <a:t>- Carrières sociales</a:t>
              </a:r>
            </a:p>
          </p:txBody>
        </p:sp>
      </p:grpSp>
      <p:grpSp>
        <p:nvGrpSpPr>
          <p:cNvPr id="8" name="Groupe"/>
          <p:cNvGrpSpPr/>
          <p:nvPr/>
        </p:nvGrpSpPr>
        <p:grpSpPr>
          <a:xfrm>
            <a:off x="752479" y="4382602"/>
            <a:ext cx="3601367" cy="3920755"/>
            <a:chOff x="0" y="0"/>
            <a:chExt cx="3601365" cy="3920753"/>
          </a:xfrm>
        </p:grpSpPr>
        <p:sp>
          <p:nvSpPr>
            <p:cNvPr id="176" name="Ligne"/>
            <p:cNvSpPr/>
            <p:nvPr/>
          </p:nvSpPr>
          <p:spPr>
            <a:xfrm flipH="1" flipV="1">
              <a:off x="1950294" y="1213998"/>
              <a:ext cx="833876" cy="220536"/>
            </a:xfrm>
            <a:prstGeom prst="line">
              <a:avLst/>
            </a:prstGeom>
            <a:noFill/>
            <a:ln w="25400" cap="flat">
              <a:solidFill>
                <a:srgbClr val="773F9B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77" name="Ligne"/>
            <p:cNvSpPr/>
            <p:nvPr/>
          </p:nvSpPr>
          <p:spPr>
            <a:xfrm flipH="1">
              <a:off x="3249739" y="2614034"/>
              <a:ext cx="220536" cy="833875"/>
            </a:xfrm>
            <a:prstGeom prst="line">
              <a:avLst/>
            </a:prstGeom>
            <a:noFill/>
            <a:ln w="25400" cap="flat">
              <a:solidFill>
                <a:srgbClr val="773F9B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78" name="Ligne"/>
            <p:cNvSpPr/>
            <p:nvPr/>
          </p:nvSpPr>
          <p:spPr>
            <a:xfrm flipV="1">
              <a:off x="2310846" y="2187976"/>
              <a:ext cx="534968" cy="311187"/>
            </a:xfrm>
            <a:prstGeom prst="line">
              <a:avLst/>
            </a:prstGeom>
            <a:noFill/>
            <a:ln w="25400" cap="flat">
              <a:solidFill>
                <a:srgbClr val="773F9B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79" name="LICENCES…"/>
            <p:cNvSpPr txBox="1"/>
            <p:nvPr/>
          </p:nvSpPr>
          <p:spPr>
            <a:xfrm>
              <a:off x="0" y="-1"/>
              <a:ext cx="2428339" cy="206200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 u="sng">
                  <a:solidFill>
                    <a:srgbClr val="773F9B"/>
                  </a:solidFill>
                </a:defRPr>
              </a:pPr>
              <a:r>
                <a:t>LICENCES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773F9B"/>
                  </a:solidFill>
                </a:defRPr>
              </a:pPr>
              <a:r>
                <a:t>- LEA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773F9B"/>
                  </a:solidFill>
                </a:defRPr>
              </a:pPr>
              <a:r>
                <a:t>- Communication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773F9B"/>
                  </a:solidFill>
                </a:defRPr>
              </a:pPr>
              <a:r>
                <a:t>- LLCR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773F9B"/>
                  </a:solidFill>
                </a:defRPr>
              </a:pPr>
              <a:r>
                <a:t>- Sciences sociales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773F9B"/>
                  </a:solidFill>
                </a:defRPr>
              </a:pPr>
              <a:r>
                <a:t>- Sciences de l’Homme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773F9B"/>
                  </a:solidFill>
                </a:defRPr>
              </a:pPr>
              <a:r>
                <a:t>- Géographie – Aménagement du territoire</a:t>
              </a:r>
            </a:p>
          </p:txBody>
        </p:sp>
        <p:sp>
          <p:nvSpPr>
            <p:cNvPr id="180" name="ECOLES…"/>
            <p:cNvSpPr txBox="1"/>
            <p:nvPr/>
          </p:nvSpPr>
          <p:spPr>
            <a:xfrm>
              <a:off x="366665" y="2285058"/>
              <a:ext cx="2894395" cy="5749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 u="sng">
                  <a:solidFill>
                    <a:srgbClr val="773F9B"/>
                  </a:solidFill>
                </a:defRPr>
              </a:pPr>
              <a:r>
                <a:t>ECOLES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773F9B"/>
                  </a:solidFill>
                </a:defRPr>
              </a:pPr>
              <a:r>
                <a:t>- Formations du social</a:t>
              </a:r>
            </a:p>
          </p:txBody>
        </p:sp>
        <p:sp>
          <p:nvSpPr>
            <p:cNvPr id="181" name="DUT…"/>
            <p:cNvSpPr txBox="1"/>
            <p:nvPr/>
          </p:nvSpPr>
          <p:spPr>
            <a:xfrm>
              <a:off x="706971" y="3083107"/>
              <a:ext cx="2894396" cy="8376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 u="sng">
                  <a:solidFill>
                    <a:srgbClr val="773F9B"/>
                  </a:solidFill>
                </a:defRPr>
              </a:pPr>
              <a:r>
                <a:t>DUT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773F9B"/>
                  </a:solidFill>
                </a:defRPr>
              </a:pPr>
              <a:r>
                <a:t>- Information communication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400">
                  <a:solidFill>
                    <a:srgbClr val="773F9B"/>
                  </a:solidFill>
                </a:defRPr>
              </a:pPr>
              <a:r>
                <a:t>- Carrières sociales</a:t>
              </a:r>
            </a:p>
          </p:txBody>
        </p:sp>
      </p:grpSp>
      <p:sp>
        <p:nvSpPr>
          <p:cNvPr id="183" name="LLCE"/>
          <p:cNvSpPr txBox="1"/>
          <p:nvPr/>
        </p:nvSpPr>
        <p:spPr>
          <a:xfrm>
            <a:off x="3937641" y="5916463"/>
            <a:ext cx="860261" cy="4116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100" b="0">
                <a:solidFill>
                  <a:srgbClr val="FFFFFF"/>
                </a:solidFill>
              </a:defRPr>
            </a:lvl1pPr>
          </a:lstStyle>
          <a:p>
            <a:r>
              <a:t>LLCE*</a:t>
            </a:r>
          </a:p>
        </p:txBody>
      </p:sp>
      <p:sp>
        <p:nvSpPr>
          <p:cNvPr id="184" name="*LLCE =  Langues Littératures…"/>
          <p:cNvSpPr txBox="1"/>
          <p:nvPr/>
        </p:nvSpPr>
        <p:spPr>
          <a:xfrm>
            <a:off x="-20195" y="9152433"/>
            <a:ext cx="3176043" cy="603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914400">
              <a:defRPr sz="1700" b="0">
                <a:solidFill>
                  <a:srgbClr val="773F9B"/>
                </a:solidFill>
              </a:defRPr>
            </a:pPr>
            <a:r>
              <a:t>*LLCE =  Langues Littératures </a:t>
            </a:r>
          </a:p>
          <a:p>
            <a:pPr lvl="2" indent="914400" algn="l" defTabSz="914400">
              <a:defRPr sz="1700" b="0">
                <a:solidFill>
                  <a:srgbClr val="773F9B"/>
                </a:solidFill>
              </a:defRPr>
            </a:pPr>
            <a:r>
              <a:t>et Cultures Etrangères</a:t>
            </a:r>
          </a:p>
        </p:txBody>
      </p:sp>
    </p:spTree>
    <p:custDataLst>
      <p:tags r:id="rId1"/>
    </p:custDataLst>
  </p:cSld>
  <p:clrMapOvr>
    <a:masterClrMapping/>
  </p:clrMapOvr>
  <p:transition advClick="0" advTm="31791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animBg="1" advAuto="0"/>
      <p:bldP spid="120" grpId="0" animBg="1" advAuto="0"/>
      <p:bldP spid="121" grpId="0" animBg="1" advAuto="0"/>
      <p:bldP spid="122" grpId="0" animBg="1" advAuto="0"/>
      <p:bldP spid="123" grpId="0" animBg="1" advAuto="0"/>
      <p:bldP spid="124" grpId="0" animBg="1" advAuto="0"/>
      <p:bldP spid="2" grpId="0" animBg="1" advAuto="0"/>
      <p:bldP spid="128" grpId="0" animBg="1" advAuto="0"/>
      <p:bldP spid="129" grpId="0" animBg="1" advAuto="0"/>
      <p:bldP spid="130" grpId="0" animBg="1" advAuto="0"/>
      <p:bldP spid="131" grpId="0" animBg="1" advAuto="0"/>
      <p:bldP spid="132" grpId="0" animBg="1" advAuto="0"/>
      <p:bldP spid="133" grpId="0" animBg="1" advAuto="0"/>
      <p:bldP spid="3" grpId="0" animBg="1" advAuto="0"/>
      <p:bldP spid="4" grpId="0" animBg="1" advAuto="0"/>
      <p:bldP spid="5" grpId="0" animBg="1" advAuto="0"/>
      <p:bldP spid="6" grpId="0" animBg="1" advAuto="0"/>
      <p:bldP spid="7" grpId="0" animBg="1" advAuto="0"/>
      <p:bldP spid="8" grpId="0" animBg="1" advAuto="0"/>
      <p:bldP spid="184" grpId="0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"/>
          <p:cNvGrpSpPr/>
          <p:nvPr/>
        </p:nvGrpSpPr>
        <p:grpSpPr>
          <a:xfrm>
            <a:off x="6492910" y="4794090"/>
            <a:ext cx="2542419" cy="3783494"/>
            <a:chOff x="0" y="0"/>
            <a:chExt cx="2542417" cy="3783493"/>
          </a:xfrm>
        </p:grpSpPr>
        <p:sp>
          <p:nvSpPr>
            <p:cNvPr id="119" name="Ligne"/>
            <p:cNvSpPr/>
            <p:nvPr/>
          </p:nvSpPr>
          <p:spPr>
            <a:xfrm flipH="1" flipV="1">
              <a:off x="-1" y="-1"/>
              <a:ext cx="1691996" cy="2828627"/>
            </a:xfrm>
            <a:prstGeom prst="line">
              <a:avLst/>
            </a:prstGeom>
            <a:noFill/>
            <a:ln w="63500" cap="flat">
              <a:solidFill>
                <a:srgbClr val="E5E5E5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20" name="Cercle"/>
            <p:cNvSpPr/>
            <p:nvPr/>
          </p:nvSpPr>
          <p:spPr>
            <a:xfrm>
              <a:off x="840787" y="2081863"/>
              <a:ext cx="1701631" cy="1701631"/>
            </a:xfrm>
            <a:prstGeom prst="ellipse">
              <a:avLst/>
            </a:prstGeom>
            <a:solidFill>
              <a:srgbClr val="DDDDD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0" cap="all">
                  <a:solidFill>
                    <a:srgbClr val="FFFFFF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</p:grpSp>
      <p:sp>
        <p:nvSpPr>
          <p:cNvPr id="122" name="LLCE"/>
          <p:cNvSpPr txBox="1"/>
          <p:nvPr/>
        </p:nvSpPr>
        <p:spPr>
          <a:xfrm>
            <a:off x="8032113" y="7489913"/>
            <a:ext cx="304801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t>+</a:t>
            </a:r>
          </a:p>
        </p:txBody>
      </p:sp>
      <p:sp>
        <p:nvSpPr>
          <p:cNvPr id="123" name="Maths"/>
          <p:cNvSpPr txBox="1"/>
          <p:nvPr/>
        </p:nvSpPr>
        <p:spPr>
          <a:xfrm>
            <a:off x="7592216" y="7085015"/>
            <a:ext cx="1184594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t>MATHS</a:t>
            </a:r>
          </a:p>
        </p:txBody>
      </p:sp>
      <p:sp>
        <p:nvSpPr>
          <p:cNvPr id="124" name="HG…"/>
          <p:cNvSpPr txBox="1"/>
          <p:nvPr/>
        </p:nvSpPr>
        <p:spPr>
          <a:xfrm>
            <a:off x="7836374" y="7945328"/>
            <a:ext cx="696278" cy="473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t>SVT</a:t>
            </a:r>
          </a:p>
        </p:txBody>
      </p:sp>
      <p:grpSp>
        <p:nvGrpSpPr>
          <p:cNvPr id="3" name="Groupe"/>
          <p:cNvGrpSpPr/>
          <p:nvPr/>
        </p:nvGrpSpPr>
        <p:grpSpPr>
          <a:xfrm>
            <a:off x="-29839" y="4702960"/>
            <a:ext cx="3951924" cy="3574275"/>
            <a:chOff x="-15551" y="0"/>
            <a:chExt cx="3951922" cy="3574274"/>
          </a:xfrm>
        </p:grpSpPr>
        <p:sp>
          <p:nvSpPr>
            <p:cNvPr id="125" name="Ligne"/>
            <p:cNvSpPr/>
            <p:nvPr/>
          </p:nvSpPr>
          <p:spPr>
            <a:xfrm flipV="1">
              <a:off x="2397380" y="1299853"/>
              <a:ext cx="1538991" cy="825517"/>
            </a:xfrm>
            <a:prstGeom prst="line">
              <a:avLst/>
            </a:prstGeom>
            <a:noFill/>
            <a:ln w="25400" cap="flat">
              <a:solidFill>
                <a:srgbClr val="2E578C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26" name="Ligne"/>
            <p:cNvSpPr/>
            <p:nvPr/>
          </p:nvSpPr>
          <p:spPr>
            <a:xfrm flipH="1" flipV="1">
              <a:off x="1764049" y="548601"/>
              <a:ext cx="2005557" cy="872157"/>
            </a:xfrm>
            <a:prstGeom prst="line">
              <a:avLst/>
            </a:prstGeom>
            <a:noFill/>
            <a:ln w="25400" cap="flat">
              <a:solidFill>
                <a:srgbClr val="2E578C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27" name="Ligne"/>
            <p:cNvSpPr/>
            <p:nvPr/>
          </p:nvSpPr>
          <p:spPr>
            <a:xfrm flipH="1">
              <a:off x="2895833" y="1361128"/>
              <a:ext cx="728407" cy="1876654"/>
            </a:xfrm>
            <a:prstGeom prst="line">
              <a:avLst/>
            </a:prstGeom>
            <a:noFill/>
            <a:ln w="25400" cap="flat">
              <a:solidFill>
                <a:srgbClr val="2E578C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28" name="LICENCES…"/>
            <p:cNvSpPr txBox="1"/>
            <p:nvPr/>
          </p:nvSpPr>
          <p:spPr>
            <a:xfrm>
              <a:off x="0" y="0"/>
              <a:ext cx="3472496" cy="14871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2E578C"/>
                  </a:solidFill>
                </a:defRPr>
              </a:pPr>
              <a:r>
                <a:t>LICENCES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2E578C"/>
                  </a:solidFill>
                </a:defRPr>
              </a:pPr>
              <a:r>
                <a:t> STAPS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2E578C"/>
                  </a:solidFill>
                </a:defRPr>
              </a:pPr>
              <a:r>
                <a:t> Psychologie</a:t>
              </a:r>
            </a:p>
            <a:p>
              <a:pPr lvl="2" indent="0"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2E578C"/>
                  </a:solidFill>
                </a:defRPr>
              </a:pPr>
              <a:r>
                <a:t> Sciences Sanitaires </a:t>
              </a:r>
              <a:br/>
              <a:r>
                <a:t>et sociales</a:t>
              </a:r>
            </a:p>
          </p:txBody>
        </p:sp>
        <p:sp>
          <p:nvSpPr>
            <p:cNvPr id="129" name="ECOLES…"/>
            <p:cNvSpPr txBox="1"/>
            <p:nvPr/>
          </p:nvSpPr>
          <p:spPr>
            <a:xfrm>
              <a:off x="1749735" y="2908724"/>
              <a:ext cx="1432487" cy="6655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2E578C"/>
                  </a:solidFill>
                </a:defRPr>
              </a:pPr>
              <a:r>
                <a:t>ECOLE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2E578C"/>
                  </a:solidFill>
                </a:defRPr>
              </a:pPr>
              <a:r>
                <a:t>- Infirmières</a:t>
              </a:r>
            </a:p>
          </p:txBody>
        </p:sp>
        <p:sp>
          <p:nvSpPr>
            <p:cNvPr id="130" name="DUT…"/>
            <p:cNvSpPr txBox="1"/>
            <p:nvPr/>
          </p:nvSpPr>
          <p:spPr>
            <a:xfrm>
              <a:off x="-15552" y="1757874"/>
              <a:ext cx="2718224" cy="8801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2E578C"/>
                  </a:solidFill>
                </a:defRPr>
              </a:pPr>
              <a:r>
                <a:t>DUT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2E578C"/>
                  </a:solidFill>
                </a:defRPr>
              </a:pPr>
              <a:r>
                <a:t>- Production / Hygiène, Sécurité, Environnement </a:t>
              </a:r>
            </a:p>
          </p:txBody>
        </p:sp>
      </p:grpSp>
      <p:sp>
        <p:nvSpPr>
          <p:cNvPr id="132" name="Ligne"/>
          <p:cNvSpPr/>
          <p:nvPr/>
        </p:nvSpPr>
        <p:spPr>
          <a:xfrm flipH="1">
            <a:off x="5758067" y="3506512"/>
            <a:ext cx="3161682" cy="1809760"/>
          </a:xfrm>
          <a:prstGeom prst="line">
            <a:avLst/>
          </a:prstGeom>
          <a:ln w="25400">
            <a:solidFill>
              <a:srgbClr val="00882B"/>
            </a:solidFill>
          </a:ln>
        </p:spPr>
        <p:txBody>
          <a:bodyPr lIns="45718" tIns="45718" rIns="45718" bIns="45718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grpSp>
        <p:nvGrpSpPr>
          <p:cNvPr id="4" name="Groupe"/>
          <p:cNvGrpSpPr/>
          <p:nvPr/>
        </p:nvGrpSpPr>
        <p:grpSpPr>
          <a:xfrm>
            <a:off x="2781915" y="4759491"/>
            <a:ext cx="3600529" cy="2186052"/>
            <a:chOff x="-153187" y="-5671"/>
            <a:chExt cx="3600528" cy="2186051"/>
          </a:xfrm>
        </p:grpSpPr>
        <p:sp>
          <p:nvSpPr>
            <p:cNvPr id="133" name="Cercle"/>
            <p:cNvSpPr/>
            <p:nvPr/>
          </p:nvSpPr>
          <p:spPr>
            <a:xfrm>
              <a:off x="-153188" y="477549"/>
              <a:ext cx="1702831" cy="1702831"/>
            </a:xfrm>
            <a:prstGeom prst="ellipse">
              <a:avLst/>
            </a:prstGeom>
            <a:solidFill>
              <a:srgbClr val="2E578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0" cap="all">
                  <a:solidFill>
                    <a:srgbClr val="FFFFFF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34" name="Ligne"/>
            <p:cNvSpPr/>
            <p:nvPr/>
          </p:nvSpPr>
          <p:spPr>
            <a:xfrm flipH="1">
              <a:off x="1232741" y="-5672"/>
              <a:ext cx="2214601" cy="1197939"/>
            </a:xfrm>
            <a:prstGeom prst="line">
              <a:avLst/>
            </a:prstGeom>
            <a:noFill/>
            <a:ln w="25400" cap="flat">
              <a:solidFill>
                <a:srgbClr val="2E578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</p:grpSp>
      <p:sp>
        <p:nvSpPr>
          <p:cNvPr id="136" name="Groupe"/>
          <p:cNvSpPr/>
          <p:nvPr/>
        </p:nvSpPr>
        <p:spPr>
          <a:xfrm>
            <a:off x="5170024" y="3544424"/>
            <a:ext cx="2664752" cy="2664752"/>
          </a:xfrm>
          <a:prstGeom prst="ellipse">
            <a:avLst/>
          </a:prstGeom>
          <a:solidFill>
            <a:srgbClr val="C02A3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>
              <a:defRPr sz="3000" b="0" cap="all">
                <a:solidFill>
                  <a:srgbClr val="FFFFFF"/>
                </a:solidFill>
              </a:defRPr>
            </a:pPr>
            <a:r>
              <a:t>SES</a:t>
            </a:r>
          </a:p>
          <a:p>
            <a:pPr>
              <a:defRPr sz="3000" b="0" cap="all">
                <a:solidFill>
                  <a:srgbClr val="FFFFFF"/>
                </a:solidFill>
              </a:defRPr>
            </a:pPr>
            <a:r>
              <a:t>+</a:t>
            </a:r>
          </a:p>
          <a:p>
            <a:pPr>
              <a:defRPr sz="3000" b="0" cap="all">
                <a:solidFill>
                  <a:srgbClr val="FFFFFF"/>
                </a:solidFill>
              </a:defRPr>
            </a:pPr>
            <a:r>
              <a:t>Maths</a:t>
            </a:r>
          </a:p>
          <a:p>
            <a:pPr>
              <a:defRPr sz="3000" b="0" cap="all">
                <a:solidFill>
                  <a:srgbClr val="FFFFFF"/>
                </a:solidFill>
              </a:defRPr>
            </a:pPr>
            <a:r>
              <a:t>+</a:t>
            </a:r>
          </a:p>
          <a:p>
            <a:pPr>
              <a:defRPr sz="3000" b="0" cap="all">
                <a:solidFill>
                  <a:srgbClr val="FFFFFF"/>
                </a:solidFill>
              </a:defRPr>
            </a:pPr>
            <a:r>
              <a:t>SVT</a:t>
            </a:r>
          </a:p>
        </p:txBody>
      </p:sp>
      <p:sp>
        <p:nvSpPr>
          <p:cNvPr id="137" name="Cercle"/>
          <p:cNvSpPr/>
          <p:nvPr/>
        </p:nvSpPr>
        <p:spPr>
          <a:xfrm>
            <a:off x="8544828" y="2389586"/>
            <a:ext cx="1701631" cy="1701631"/>
          </a:xfrm>
          <a:prstGeom prst="ellipse">
            <a:avLst/>
          </a:prstGeom>
          <a:solidFill>
            <a:srgbClr val="59955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0" cap="all">
                <a:solidFill>
                  <a:srgbClr val="FFFFF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38" name="Maths"/>
          <p:cNvSpPr txBox="1"/>
          <p:nvPr/>
        </p:nvSpPr>
        <p:spPr>
          <a:xfrm>
            <a:off x="8803348" y="3327180"/>
            <a:ext cx="1184593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t>MATHS</a:t>
            </a:r>
          </a:p>
        </p:txBody>
      </p:sp>
      <p:sp>
        <p:nvSpPr>
          <p:cNvPr id="139" name="Humanités LP"/>
          <p:cNvSpPr txBox="1"/>
          <p:nvPr/>
        </p:nvSpPr>
        <p:spPr>
          <a:xfrm>
            <a:off x="5684704" y="7058370"/>
            <a:ext cx="1629665" cy="38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t>Humanités LP</a:t>
            </a:r>
          </a:p>
        </p:txBody>
      </p:sp>
      <p:sp>
        <p:nvSpPr>
          <p:cNvPr id="140" name="Arts"/>
          <p:cNvSpPr txBox="1"/>
          <p:nvPr/>
        </p:nvSpPr>
        <p:spPr>
          <a:xfrm>
            <a:off x="4088096" y="3325630"/>
            <a:ext cx="547676" cy="386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t>Arts</a:t>
            </a:r>
          </a:p>
        </p:txBody>
      </p:sp>
      <p:grpSp>
        <p:nvGrpSpPr>
          <p:cNvPr id="5" name="Groupe"/>
          <p:cNvGrpSpPr/>
          <p:nvPr/>
        </p:nvGrpSpPr>
        <p:grpSpPr>
          <a:xfrm>
            <a:off x="9459714" y="-11961"/>
            <a:ext cx="4335825" cy="5410129"/>
            <a:chOff x="0" y="0"/>
            <a:chExt cx="4335824" cy="5410128"/>
          </a:xfrm>
        </p:grpSpPr>
        <p:sp>
          <p:nvSpPr>
            <p:cNvPr id="141" name="Ligne"/>
            <p:cNvSpPr/>
            <p:nvPr/>
          </p:nvSpPr>
          <p:spPr>
            <a:xfrm>
              <a:off x="702787" y="3543545"/>
              <a:ext cx="686447" cy="192374"/>
            </a:xfrm>
            <a:prstGeom prst="line">
              <a:avLst/>
            </a:prstGeom>
            <a:noFill/>
            <a:ln w="25400" cap="flat">
              <a:solidFill>
                <a:srgbClr val="00882B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42" name="Ligne"/>
            <p:cNvSpPr/>
            <p:nvPr/>
          </p:nvSpPr>
          <p:spPr>
            <a:xfrm flipV="1">
              <a:off x="0" y="1536986"/>
              <a:ext cx="208670" cy="836923"/>
            </a:xfrm>
            <a:prstGeom prst="line">
              <a:avLst/>
            </a:prstGeom>
            <a:noFill/>
            <a:ln w="25400" cap="flat">
              <a:solidFill>
                <a:srgbClr val="00882B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43" name="Ligne"/>
            <p:cNvSpPr/>
            <p:nvPr/>
          </p:nvSpPr>
          <p:spPr>
            <a:xfrm flipH="1">
              <a:off x="623964" y="2348873"/>
              <a:ext cx="937166" cy="548679"/>
            </a:xfrm>
            <a:prstGeom prst="line">
              <a:avLst/>
            </a:prstGeom>
            <a:noFill/>
            <a:ln w="25400" cap="flat">
              <a:solidFill>
                <a:srgbClr val="00882B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grpSp>
          <p:nvGrpSpPr>
            <p:cNvPr id="6" name="Groupe"/>
            <p:cNvGrpSpPr/>
            <p:nvPr/>
          </p:nvGrpSpPr>
          <p:grpSpPr>
            <a:xfrm>
              <a:off x="206260" y="0"/>
              <a:ext cx="4129565" cy="5410129"/>
              <a:chOff x="0" y="0"/>
              <a:chExt cx="4129563" cy="5410128"/>
            </a:xfrm>
          </p:grpSpPr>
          <p:sp>
            <p:nvSpPr>
              <p:cNvPr id="144" name="LICENCES…"/>
              <p:cNvSpPr txBox="1"/>
              <p:nvPr/>
            </p:nvSpPr>
            <p:spPr>
              <a:xfrm>
                <a:off x="1438372" y="2418"/>
                <a:ext cx="2015712" cy="352287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 u="sng">
                    <a:solidFill>
                      <a:srgbClr val="599553"/>
                    </a:solidFill>
                  </a:defRPr>
                </a:pPr>
                <a:r>
                  <a:t>LICENCES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Economie – gestion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MSH / AES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buSzPct val="100000"/>
                  <a:buChar char="-"/>
                  <a:defRPr sz="1700">
                    <a:solidFill>
                      <a:srgbClr val="599553"/>
                    </a:solidFill>
                  </a:defRPr>
                </a:pPr>
                <a:r>
                  <a:t>TQM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buSzPct val="100000"/>
                  <a:buChar char="-"/>
                  <a:defRPr sz="1700">
                    <a:solidFill>
                      <a:srgbClr val="599553"/>
                    </a:solidFill>
                  </a:defRPr>
                </a:pPr>
                <a:r>
                  <a:t> Psychologie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MIASH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DCG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Administration publique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Droit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LEA</a:t>
                </a:r>
              </a:p>
            </p:txBody>
          </p:sp>
          <p:sp>
            <p:nvSpPr>
              <p:cNvPr id="145" name="CPGE…"/>
              <p:cNvSpPr txBox="1"/>
              <p:nvPr/>
            </p:nvSpPr>
            <p:spPr>
              <a:xfrm>
                <a:off x="0" y="-1"/>
                <a:ext cx="1091455" cy="20942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 u="sng">
                    <a:solidFill>
                      <a:srgbClr val="599553"/>
                    </a:solidFill>
                  </a:defRPr>
                </a:pPr>
                <a:r>
                  <a:t>CPGE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B/L (LSS)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ECE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D2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DCG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D1</a:t>
                </a:r>
              </a:p>
            </p:txBody>
          </p:sp>
          <p:sp>
            <p:nvSpPr>
              <p:cNvPr id="146" name="DUT…"/>
              <p:cNvSpPr txBox="1"/>
              <p:nvPr/>
            </p:nvSpPr>
            <p:spPr>
              <a:xfrm>
                <a:off x="1235168" y="3619428"/>
                <a:ext cx="2894396" cy="1790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 u="sng">
                    <a:solidFill>
                      <a:srgbClr val="599553"/>
                    </a:solidFill>
                  </a:defRPr>
                </a:pPr>
                <a:r>
                  <a:t>DUT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GEA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GACO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Techniques de commercialisation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Carrières sociales</a:t>
                </a:r>
              </a:p>
            </p:txBody>
          </p:sp>
        </p:grpSp>
      </p:grpSp>
      <p:sp>
        <p:nvSpPr>
          <p:cNvPr id="149" name="LLCE"/>
          <p:cNvSpPr txBox="1"/>
          <p:nvPr/>
        </p:nvSpPr>
        <p:spPr>
          <a:xfrm>
            <a:off x="9011364" y="2679913"/>
            <a:ext cx="743992" cy="498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600" b="0">
                <a:solidFill>
                  <a:srgbClr val="FFFFFF"/>
                </a:solidFill>
              </a:defRPr>
            </a:lvl1pPr>
          </a:lstStyle>
          <a:p>
            <a:r>
              <a:t>SES</a:t>
            </a:r>
          </a:p>
        </p:txBody>
      </p:sp>
      <p:sp>
        <p:nvSpPr>
          <p:cNvPr id="150" name="LLCE"/>
          <p:cNvSpPr txBox="1"/>
          <p:nvPr/>
        </p:nvSpPr>
        <p:spPr>
          <a:xfrm>
            <a:off x="9230959" y="2971136"/>
            <a:ext cx="304801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t>+</a:t>
            </a:r>
          </a:p>
        </p:txBody>
      </p:sp>
      <p:sp>
        <p:nvSpPr>
          <p:cNvPr id="151" name="Etudes supérieures envisagées"/>
          <p:cNvSpPr txBox="1"/>
          <p:nvPr/>
        </p:nvSpPr>
        <p:spPr>
          <a:xfrm>
            <a:off x="4530343" y="14585"/>
            <a:ext cx="3944113" cy="424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Etudes supérieures envisagées</a:t>
            </a:r>
          </a:p>
        </p:txBody>
      </p:sp>
      <p:sp>
        <p:nvSpPr>
          <p:cNvPr id="152" name="Cercle"/>
          <p:cNvSpPr/>
          <p:nvPr/>
        </p:nvSpPr>
        <p:spPr>
          <a:xfrm>
            <a:off x="2094689" y="467094"/>
            <a:ext cx="8815422" cy="8819412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sz="17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53" name="Cercle"/>
          <p:cNvSpPr/>
          <p:nvPr/>
        </p:nvSpPr>
        <p:spPr>
          <a:xfrm>
            <a:off x="4362155" y="2735586"/>
            <a:ext cx="4280490" cy="4282428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54" name="2 spécialités de Terminale"/>
          <p:cNvSpPr txBox="1"/>
          <p:nvPr/>
        </p:nvSpPr>
        <p:spPr>
          <a:xfrm>
            <a:off x="4819446" y="1660827"/>
            <a:ext cx="3365908" cy="424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2 spécialités de Terminale </a:t>
            </a:r>
          </a:p>
        </p:txBody>
      </p:sp>
      <p:sp>
        <p:nvSpPr>
          <p:cNvPr id="155" name="3 spécialités de 1ère"/>
          <p:cNvSpPr txBox="1"/>
          <p:nvPr/>
        </p:nvSpPr>
        <p:spPr>
          <a:xfrm>
            <a:off x="5170024" y="3061284"/>
            <a:ext cx="2718893" cy="424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3 spécialités de 1ère </a:t>
            </a:r>
          </a:p>
        </p:txBody>
      </p:sp>
      <p:sp>
        <p:nvSpPr>
          <p:cNvPr id="156" name="Réalisé par le…"/>
          <p:cNvSpPr txBox="1"/>
          <p:nvPr/>
        </p:nvSpPr>
        <p:spPr>
          <a:xfrm>
            <a:off x="8369998" y="8830115"/>
            <a:ext cx="4634599" cy="8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Réalisé par le </a:t>
            </a:r>
          </a:p>
          <a:p>
            <a:pPr defTabSz="457200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Groupe de Ressources Disciplinaires de SES</a:t>
            </a:r>
          </a:p>
          <a:p>
            <a:pPr defTabSz="457200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de l’Académie de Lyon</a:t>
            </a:r>
          </a:p>
        </p:txBody>
      </p:sp>
      <p:sp>
        <p:nvSpPr>
          <p:cNvPr id="157" name="Maths"/>
          <p:cNvSpPr txBox="1"/>
          <p:nvPr/>
        </p:nvSpPr>
        <p:spPr>
          <a:xfrm>
            <a:off x="3297158" y="6253242"/>
            <a:ext cx="696278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t>SVT</a:t>
            </a:r>
          </a:p>
        </p:txBody>
      </p:sp>
      <p:sp>
        <p:nvSpPr>
          <p:cNvPr id="158" name="LLCE"/>
          <p:cNvSpPr txBox="1"/>
          <p:nvPr/>
        </p:nvSpPr>
        <p:spPr>
          <a:xfrm>
            <a:off x="3285410" y="5350900"/>
            <a:ext cx="719774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t>SES</a:t>
            </a:r>
          </a:p>
        </p:txBody>
      </p:sp>
      <p:sp>
        <p:nvSpPr>
          <p:cNvPr id="159" name="LLCE"/>
          <p:cNvSpPr txBox="1"/>
          <p:nvPr/>
        </p:nvSpPr>
        <p:spPr>
          <a:xfrm>
            <a:off x="3492897" y="5770833"/>
            <a:ext cx="304801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t>+</a:t>
            </a:r>
          </a:p>
        </p:txBody>
      </p:sp>
    </p:spTree>
    <p:custDataLst>
      <p:tags r:id="rId1"/>
    </p:custDataLst>
  </p:cSld>
  <p:clrMapOvr>
    <a:masterClrMapping/>
  </p:clrMapOvr>
  <p:transition advClick="0" advTm="11700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3" grpId="0" animBg="1" advAuto="0"/>
      <p:bldP spid="132" grpId="0" animBg="1" advAuto="0"/>
      <p:bldP spid="4" grpId="0" animBg="1" advAuto="0"/>
      <p:bldP spid="136" grpId="0" animBg="1" advAuto="0"/>
      <p:bldP spid="137" grpId="0" animBg="1" advAuto="0"/>
      <p:bldP spid="5" grpId="0" animBg="1" advAuto="0"/>
      <p:bldP spid="151" grpId="0" animBg="1" advAuto="0"/>
      <p:bldP spid="152" grpId="0" animBg="1" advAuto="0"/>
      <p:bldP spid="153" grpId="0" animBg="1" advAuto="0"/>
      <p:bldP spid="154" grpId="0" animBg="1" advAuto="0"/>
      <p:bldP spid="155" grpId="0" animBg="1" advAuto="0"/>
      <p:bldP spid="156" grpId="0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"/>
          <p:cNvGrpSpPr/>
          <p:nvPr/>
        </p:nvGrpSpPr>
        <p:grpSpPr>
          <a:xfrm>
            <a:off x="6521035" y="4907225"/>
            <a:ext cx="2535423" cy="3535751"/>
            <a:chOff x="0" y="0"/>
            <a:chExt cx="2535421" cy="3535749"/>
          </a:xfrm>
        </p:grpSpPr>
        <p:sp>
          <p:nvSpPr>
            <p:cNvPr id="20" name="Ligne"/>
            <p:cNvSpPr/>
            <p:nvPr/>
          </p:nvSpPr>
          <p:spPr>
            <a:xfrm flipH="1" flipV="1">
              <a:off x="-1" y="-1"/>
              <a:ext cx="1635747" cy="2635985"/>
            </a:xfrm>
            <a:prstGeom prst="line">
              <a:avLst/>
            </a:prstGeom>
            <a:noFill/>
            <a:ln w="63500" cap="flat">
              <a:solidFill>
                <a:srgbClr val="E5E5E5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grpSp>
          <p:nvGrpSpPr>
            <p:cNvPr id="3" name="Groupe"/>
            <p:cNvGrpSpPr/>
            <p:nvPr/>
          </p:nvGrpSpPr>
          <p:grpSpPr>
            <a:xfrm>
              <a:off x="833791" y="1834119"/>
              <a:ext cx="1701631" cy="1701631"/>
              <a:chOff x="0" y="0"/>
              <a:chExt cx="1701630" cy="1701630"/>
            </a:xfrm>
          </p:grpSpPr>
          <p:sp>
            <p:nvSpPr>
              <p:cNvPr id="21" name="Cercle"/>
              <p:cNvSpPr/>
              <p:nvPr/>
            </p:nvSpPr>
            <p:spPr>
              <a:xfrm>
                <a:off x="0" y="0"/>
                <a:ext cx="1701631" cy="1701631"/>
              </a:xfrm>
              <a:prstGeom prst="ellipse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584200">
                  <a:lnSpc>
                    <a:spcPct val="100000"/>
                  </a:lnSpc>
                  <a:spcBef>
                    <a:spcPts val="0"/>
                  </a:spcBef>
                  <a:defRPr sz="2400" cap="all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" name="LLCE"/>
              <p:cNvSpPr txBox="1"/>
              <p:nvPr/>
            </p:nvSpPr>
            <p:spPr>
              <a:xfrm>
                <a:off x="698414" y="613959"/>
                <a:ext cx="304801" cy="4737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spcBef>
                    <a:spcPts val="0"/>
                  </a:spcBef>
                  <a:defRPr sz="2500">
                    <a:solidFill>
                      <a:srgbClr val="FFFFFF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defRPr>
                </a:lvl1pPr>
              </a:lstStyle>
              <a:p>
                <a:r>
                  <a:t>+</a:t>
                </a:r>
              </a:p>
            </p:txBody>
          </p:sp>
          <p:sp>
            <p:nvSpPr>
              <p:cNvPr id="23" name="Maths"/>
              <p:cNvSpPr txBox="1"/>
              <p:nvPr/>
            </p:nvSpPr>
            <p:spPr>
              <a:xfrm>
                <a:off x="352498" y="324199"/>
                <a:ext cx="996633" cy="4737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spcBef>
                    <a:spcPts val="0"/>
                  </a:spcBef>
                  <a:defRPr sz="2500">
                    <a:solidFill>
                      <a:srgbClr val="FFFFFF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defRPr>
                </a:lvl1pPr>
              </a:lstStyle>
              <a:p>
                <a:r>
                  <a:t>Maths</a:t>
                </a:r>
              </a:p>
            </p:txBody>
          </p:sp>
          <p:sp>
            <p:nvSpPr>
              <p:cNvPr id="24" name="LLCE"/>
              <p:cNvSpPr txBox="1"/>
              <p:nvPr/>
            </p:nvSpPr>
            <p:spPr>
              <a:xfrm>
                <a:off x="349640" y="907934"/>
                <a:ext cx="1002349" cy="4737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spcBef>
                    <a:spcPts val="0"/>
                  </a:spcBef>
                  <a:defRPr sz="2500">
                    <a:solidFill>
                      <a:srgbClr val="FFFFFF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defRPr>
                </a:lvl1pPr>
              </a:lstStyle>
              <a:p>
                <a:r>
                  <a:t>LLCE*</a:t>
                </a:r>
              </a:p>
            </p:txBody>
          </p:sp>
        </p:grpSp>
      </p:grpSp>
      <p:sp>
        <p:nvSpPr>
          <p:cNvPr id="27" name="Ligne"/>
          <p:cNvSpPr/>
          <p:nvPr/>
        </p:nvSpPr>
        <p:spPr>
          <a:xfrm flipH="1">
            <a:off x="5758067" y="3506512"/>
            <a:ext cx="3161682" cy="1809760"/>
          </a:xfrm>
          <a:prstGeom prst="line">
            <a:avLst/>
          </a:prstGeom>
          <a:ln w="25400">
            <a:solidFill>
              <a:srgbClr val="599553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8" name="Ligne"/>
          <p:cNvSpPr/>
          <p:nvPr/>
        </p:nvSpPr>
        <p:spPr>
          <a:xfrm flipH="1">
            <a:off x="3986062" y="4896986"/>
            <a:ext cx="2416612" cy="1301965"/>
          </a:xfrm>
          <a:prstGeom prst="line">
            <a:avLst/>
          </a:prstGeom>
          <a:ln w="25400">
            <a:solidFill>
              <a:schemeClr val="accent6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9" name="Groupe"/>
          <p:cNvSpPr/>
          <p:nvPr/>
        </p:nvSpPr>
        <p:spPr>
          <a:xfrm>
            <a:off x="5166822" y="3541222"/>
            <a:ext cx="2671156" cy="2671155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defTabSz="584200">
              <a:lnSpc>
                <a:spcPct val="100000"/>
              </a:lnSpc>
              <a:spcBef>
                <a:spcPts val="0"/>
              </a:spcBef>
              <a:defRPr sz="31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SES</a:t>
            </a:r>
          </a:p>
          <a:p>
            <a:pPr defTabSz="584200">
              <a:lnSpc>
                <a:spcPct val="100000"/>
              </a:lnSpc>
              <a:spcBef>
                <a:spcPts val="0"/>
              </a:spcBef>
              <a:defRPr sz="31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+</a:t>
            </a:r>
          </a:p>
          <a:p>
            <a:pPr defTabSz="584200">
              <a:lnSpc>
                <a:spcPct val="100000"/>
              </a:lnSpc>
              <a:spcBef>
                <a:spcPts val="0"/>
              </a:spcBef>
              <a:defRPr sz="31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Maths</a:t>
            </a:r>
          </a:p>
          <a:p>
            <a:pPr defTabSz="584200">
              <a:lnSpc>
                <a:spcPct val="100000"/>
              </a:lnSpc>
              <a:spcBef>
                <a:spcPts val="0"/>
              </a:spcBef>
              <a:defRPr sz="31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+</a:t>
            </a:r>
          </a:p>
          <a:p>
            <a:pPr defTabSz="584200">
              <a:lnSpc>
                <a:spcPct val="100000"/>
              </a:lnSpc>
              <a:spcBef>
                <a:spcPts val="0"/>
              </a:spcBef>
              <a:defRPr sz="31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LLCE*</a:t>
            </a:r>
          </a:p>
        </p:txBody>
      </p:sp>
      <p:sp>
        <p:nvSpPr>
          <p:cNvPr id="30" name="Cercle"/>
          <p:cNvSpPr/>
          <p:nvPr/>
        </p:nvSpPr>
        <p:spPr>
          <a:xfrm>
            <a:off x="8544828" y="2389586"/>
            <a:ext cx="1701631" cy="1701631"/>
          </a:xfrm>
          <a:prstGeom prst="ellipse">
            <a:avLst/>
          </a:prstGeom>
          <a:solidFill>
            <a:srgbClr val="599553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584200">
              <a:lnSpc>
                <a:spcPct val="100000"/>
              </a:lnSpc>
              <a:spcBef>
                <a:spcPts val="0"/>
              </a:spcBef>
              <a:defRPr sz="2400" cap="all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Maths"/>
          <p:cNvSpPr txBox="1"/>
          <p:nvPr/>
        </p:nvSpPr>
        <p:spPr>
          <a:xfrm>
            <a:off x="8897328" y="3327180"/>
            <a:ext cx="996633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spcBef>
                <a:spcPts val="0"/>
              </a:spcBef>
              <a:defRPr sz="2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Maths</a:t>
            </a:r>
          </a:p>
        </p:txBody>
      </p:sp>
      <p:sp>
        <p:nvSpPr>
          <p:cNvPr id="32" name="SVT"/>
          <p:cNvSpPr txBox="1"/>
          <p:nvPr/>
        </p:nvSpPr>
        <p:spPr>
          <a:xfrm>
            <a:off x="6221234" y="2310720"/>
            <a:ext cx="556604" cy="38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spcBef>
                <a:spcPts val="0"/>
              </a:spcBef>
              <a:defRPr sz="19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SVT</a:t>
            </a:r>
          </a:p>
        </p:txBody>
      </p:sp>
      <p:sp>
        <p:nvSpPr>
          <p:cNvPr id="33" name="Humanités LP"/>
          <p:cNvSpPr txBox="1"/>
          <p:nvPr/>
        </p:nvSpPr>
        <p:spPr>
          <a:xfrm>
            <a:off x="5684704" y="7058370"/>
            <a:ext cx="1629665" cy="38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spcBef>
                <a:spcPts val="0"/>
              </a:spcBef>
              <a:defRPr sz="19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Humanités LP</a:t>
            </a:r>
          </a:p>
        </p:txBody>
      </p:sp>
      <p:sp>
        <p:nvSpPr>
          <p:cNvPr id="34" name="Arts"/>
          <p:cNvSpPr txBox="1"/>
          <p:nvPr/>
        </p:nvSpPr>
        <p:spPr>
          <a:xfrm>
            <a:off x="4088096" y="3325630"/>
            <a:ext cx="547676" cy="386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spcBef>
                <a:spcPts val="0"/>
              </a:spcBef>
              <a:defRPr sz="19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Arts</a:t>
            </a:r>
          </a:p>
        </p:txBody>
      </p:sp>
      <p:grpSp>
        <p:nvGrpSpPr>
          <p:cNvPr id="4" name="Groupe"/>
          <p:cNvGrpSpPr/>
          <p:nvPr/>
        </p:nvGrpSpPr>
        <p:grpSpPr>
          <a:xfrm>
            <a:off x="9459714" y="-11961"/>
            <a:ext cx="4335826" cy="5410129"/>
            <a:chOff x="41684" y="164364"/>
            <a:chExt cx="4335824" cy="5410128"/>
          </a:xfrm>
        </p:grpSpPr>
        <p:sp>
          <p:nvSpPr>
            <p:cNvPr id="35" name="Ligne"/>
            <p:cNvSpPr/>
            <p:nvPr/>
          </p:nvSpPr>
          <p:spPr>
            <a:xfrm>
              <a:off x="744472" y="3707909"/>
              <a:ext cx="686447" cy="192374"/>
            </a:xfrm>
            <a:prstGeom prst="line">
              <a:avLst/>
            </a:prstGeom>
            <a:noFill/>
            <a:ln w="25400" cap="flat">
              <a:solidFill>
                <a:srgbClr val="5995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6" name="Ligne"/>
            <p:cNvSpPr/>
            <p:nvPr/>
          </p:nvSpPr>
          <p:spPr>
            <a:xfrm flipV="1">
              <a:off x="41684" y="1701351"/>
              <a:ext cx="208671" cy="836923"/>
            </a:xfrm>
            <a:prstGeom prst="line">
              <a:avLst/>
            </a:prstGeom>
            <a:noFill/>
            <a:ln w="25400" cap="flat">
              <a:solidFill>
                <a:srgbClr val="5995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7" name="Ligne"/>
            <p:cNvSpPr/>
            <p:nvPr/>
          </p:nvSpPr>
          <p:spPr>
            <a:xfrm flipH="1">
              <a:off x="672134" y="2424647"/>
              <a:ext cx="971740" cy="530773"/>
            </a:xfrm>
            <a:prstGeom prst="line">
              <a:avLst/>
            </a:prstGeom>
            <a:noFill/>
            <a:ln w="25400" cap="flat">
              <a:solidFill>
                <a:srgbClr val="5995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8" name="LICENCES…"/>
            <p:cNvSpPr txBox="1"/>
            <p:nvPr/>
          </p:nvSpPr>
          <p:spPr>
            <a:xfrm>
              <a:off x="1686318" y="166783"/>
              <a:ext cx="2015712" cy="35228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spcBef>
                  <a:spcPts val="700"/>
                </a:spcBef>
                <a:defRPr sz="1700" b="1" u="sng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LICENCES</a:t>
              </a:r>
            </a:p>
            <a:p>
              <a:pPr algn="l">
                <a:spcBef>
                  <a:spcPts val="700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Economie – gestion</a:t>
              </a:r>
            </a:p>
            <a:p>
              <a:pPr algn="l">
                <a:spcBef>
                  <a:spcPts val="700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MSH / AES</a:t>
              </a:r>
            </a:p>
            <a:p>
              <a:pPr algn="l">
                <a:spcBef>
                  <a:spcPts val="700"/>
                </a:spcBef>
                <a:buSzPct val="100000"/>
                <a:buChar char="-"/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TQM</a:t>
              </a:r>
            </a:p>
            <a:p>
              <a:pPr algn="l">
                <a:spcBef>
                  <a:spcPts val="700"/>
                </a:spcBef>
                <a:buSzPct val="100000"/>
                <a:buChar char="-"/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 Psychologie</a:t>
              </a:r>
            </a:p>
            <a:p>
              <a:pPr algn="l">
                <a:spcBef>
                  <a:spcPts val="700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MIASH</a:t>
              </a:r>
            </a:p>
            <a:p>
              <a:pPr algn="l">
                <a:spcBef>
                  <a:spcPts val="700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DCG</a:t>
              </a:r>
            </a:p>
            <a:p>
              <a:pPr algn="l">
                <a:spcBef>
                  <a:spcPts val="700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Administration publique</a:t>
              </a:r>
            </a:p>
            <a:p>
              <a:pPr algn="l">
                <a:spcBef>
                  <a:spcPts val="700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Droit</a:t>
              </a:r>
            </a:p>
            <a:p>
              <a:pPr algn="l">
                <a:spcBef>
                  <a:spcPts val="700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LEA</a:t>
              </a:r>
            </a:p>
          </p:txBody>
        </p:sp>
        <p:sp>
          <p:nvSpPr>
            <p:cNvPr id="39" name="CPGE…"/>
            <p:cNvSpPr txBox="1"/>
            <p:nvPr/>
          </p:nvSpPr>
          <p:spPr>
            <a:xfrm>
              <a:off x="247944" y="164364"/>
              <a:ext cx="1091456" cy="20942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spcBef>
                  <a:spcPts val="700"/>
                </a:spcBef>
                <a:defRPr sz="1700" b="1" u="sng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CPGE</a:t>
              </a:r>
            </a:p>
            <a:p>
              <a:pPr algn="l">
                <a:spcBef>
                  <a:spcPts val="700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B/L (LSS)</a:t>
              </a:r>
            </a:p>
            <a:p>
              <a:pPr algn="l">
                <a:spcBef>
                  <a:spcPts val="700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ECE</a:t>
              </a:r>
            </a:p>
            <a:p>
              <a:pPr algn="l">
                <a:spcBef>
                  <a:spcPts val="700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D2</a:t>
              </a:r>
            </a:p>
            <a:p>
              <a:pPr algn="l">
                <a:spcBef>
                  <a:spcPts val="700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DCG</a:t>
              </a:r>
            </a:p>
            <a:p>
              <a:pPr algn="l">
                <a:spcBef>
                  <a:spcPts val="700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D1</a:t>
              </a:r>
            </a:p>
          </p:txBody>
        </p:sp>
        <p:sp>
          <p:nvSpPr>
            <p:cNvPr id="40" name="DUT…"/>
            <p:cNvSpPr txBox="1"/>
            <p:nvPr/>
          </p:nvSpPr>
          <p:spPr>
            <a:xfrm>
              <a:off x="1483114" y="3783792"/>
              <a:ext cx="2894396" cy="1790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spcBef>
                  <a:spcPts val="700"/>
                </a:spcBef>
                <a:defRPr sz="1700" b="1" u="sng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DUT</a:t>
              </a:r>
            </a:p>
            <a:p>
              <a:pPr algn="l">
                <a:spcBef>
                  <a:spcPts val="700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GEA</a:t>
              </a:r>
            </a:p>
            <a:p>
              <a:pPr algn="l">
                <a:spcBef>
                  <a:spcPts val="700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GACO</a:t>
              </a:r>
            </a:p>
            <a:p>
              <a:pPr algn="l">
                <a:spcBef>
                  <a:spcPts val="700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Techniques de commercialisation</a:t>
              </a:r>
            </a:p>
            <a:p>
              <a:pPr algn="l">
                <a:spcBef>
                  <a:spcPts val="700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Carrières sociales</a:t>
              </a:r>
            </a:p>
          </p:txBody>
        </p:sp>
      </p:grpSp>
      <p:grpSp>
        <p:nvGrpSpPr>
          <p:cNvPr id="5" name="Groupe"/>
          <p:cNvGrpSpPr/>
          <p:nvPr/>
        </p:nvGrpSpPr>
        <p:grpSpPr>
          <a:xfrm>
            <a:off x="212" y="2691090"/>
            <a:ext cx="4160776" cy="5863974"/>
            <a:chOff x="0" y="0"/>
            <a:chExt cx="4160775" cy="5863973"/>
          </a:xfrm>
        </p:grpSpPr>
        <p:sp>
          <p:nvSpPr>
            <p:cNvPr id="42" name="Ligne"/>
            <p:cNvSpPr/>
            <p:nvPr/>
          </p:nvSpPr>
          <p:spPr>
            <a:xfrm flipH="1" flipV="1">
              <a:off x="1871127" y="2131366"/>
              <a:ext cx="1684901" cy="1451024"/>
            </a:xfrm>
            <a:prstGeom prst="line">
              <a:avLst/>
            </a:prstGeom>
            <a:noFill/>
            <a:ln w="25400" cap="flat">
              <a:solidFill>
                <a:schemeClr val="accent6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43" name="Ligne"/>
            <p:cNvSpPr/>
            <p:nvPr/>
          </p:nvSpPr>
          <p:spPr>
            <a:xfrm flipH="1">
              <a:off x="3053551" y="3746850"/>
              <a:ext cx="523356" cy="1667306"/>
            </a:xfrm>
            <a:prstGeom prst="line">
              <a:avLst/>
            </a:prstGeom>
            <a:noFill/>
            <a:ln w="25400" cap="flat">
              <a:solidFill>
                <a:schemeClr val="accent6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44" name="Ligne"/>
            <p:cNvSpPr/>
            <p:nvPr/>
          </p:nvSpPr>
          <p:spPr>
            <a:xfrm>
              <a:off x="1529206" y="3649270"/>
              <a:ext cx="1629666" cy="1"/>
            </a:xfrm>
            <a:prstGeom prst="line">
              <a:avLst/>
            </a:prstGeom>
            <a:noFill/>
            <a:ln w="25400" cap="flat">
              <a:solidFill>
                <a:schemeClr val="accent6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45" name="LICENCES…"/>
            <p:cNvSpPr txBox="1"/>
            <p:nvPr/>
          </p:nvSpPr>
          <p:spPr>
            <a:xfrm>
              <a:off x="23941" y="0"/>
              <a:ext cx="2428339" cy="28269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spcBef>
                  <a:spcPts val="700"/>
                </a:spcBef>
                <a:defRPr sz="1700" b="1" u="sng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LICENCES</a:t>
              </a:r>
            </a:p>
            <a:p>
              <a:pPr algn="l">
                <a:spcBef>
                  <a:spcPts val="700"/>
                </a:spcBef>
                <a:defRPr sz="1700" b="1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LEA</a:t>
              </a:r>
            </a:p>
            <a:p>
              <a:pPr algn="l">
                <a:spcBef>
                  <a:spcPts val="700"/>
                </a:spcBef>
                <a:defRPr sz="1700" b="1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Communication</a:t>
              </a:r>
            </a:p>
            <a:p>
              <a:pPr algn="l">
                <a:spcBef>
                  <a:spcPts val="700"/>
                </a:spcBef>
                <a:defRPr sz="1700" b="1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LLCR</a:t>
              </a:r>
            </a:p>
            <a:p>
              <a:pPr algn="l">
                <a:spcBef>
                  <a:spcPts val="700"/>
                </a:spcBef>
                <a:defRPr sz="1700" b="1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Sciences sociales</a:t>
              </a:r>
            </a:p>
            <a:p>
              <a:pPr algn="l">
                <a:spcBef>
                  <a:spcPts val="700"/>
                </a:spcBef>
                <a:defRPr sz="1700" b="1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Sciences de l’Homme</a:t>
              </a:r>
            </a:p>
            <a:p>
              <a:pPr algn="l">
                <a:spcBef>
                  <a:spcPts val="700"/>
                </a:spcBef>
                <a:defRPr sz="1700" b="1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Géographie – Aménagement du territoire</a:t>
              </a:r>
            </a:p>
          </p:txBody>
        </p:sp>
        <p:sp>
          <p:nvSpPr>
            <p:cNvPr id="46" name="ECOLES…"/>
            <p:cNvSpPr txBox="1"/>
            <p:nvPr/>
          </p:nvSpPr>
          <p:spPr>
            <a:xfrm>
              <a:off x="0" y="3420849"/>
              <a:ext cx="2894394" cy="6655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spcBef>
                  <a:spcPts val="700"/>
                </a:spcBef>
                <a:defRPr sz="1700" b="1" u="sng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ECOLES</a:t>
              </a:r>
            </a:p>
            <a:p>
              <a:pPr algn="l">
                <a:spcBef>
                  <a:spcPts val="700"/>
                </a:spcBef>
                <a:defRPr sz="1700" b="1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Formations du social</a:t>
              </a:r>
            </a:p>
          </p:txBody>
        </p:sp>
        <p:sp>
          <p:nvSpPr>
            <p:cNvPr id="47" name="DUT…"/>
            <p:cNvSpPr txBox="1"/>
            <p:nvPr/>
          </p:nvSpPr>
          <p:spPr>
            <a:xfrm>
              <a:off x="1266380" y="4680298"/>
              <a:ext cx="2894396" cy="11836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spcBef>
                  <a:spcPts val="700"/>
                </a:spcBef>
                <a:defRPr sz="1700" b="1" u="sng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DUT</a:t>
              </a:r>
            </a:p>
            <a:p>
              <a:pPr algn="l">
                <a:spcBef>
                  <a:spcPts val="700"/>
                </a:spcBef>
                <a:defRPr sz="1700" b="1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Information communication</a:t>
              </a:r>
            </a:p>
            <a:p>
              <a:pPr algn="l">
                <a:spcBef>
                  <a:spcPts val="700"/>
                </a:spcBef>
                <a:defRPr sz="1700" b="1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Carrières sociales</a:t>
              </a:r>
            </a:p>
          </p:txBody>
        </p:sp>
      </p:grpSp>
      <p:grpSp>
        <p:nvGrpSpPr>
          <p:cNvPr id="6" name="Groupe"/>
          <p:cNvGrpSpPr/>
          <p:nvPr/>
        </p:nvGrpSpPr>
        <p:grpSpPr>
          <a:xfrm>
            <a:off x="2757598" y="5488373"/>
            <a:ext cx="1703977" cy="1703977"/>
            <a:chOff x="0" y="0"/>
            <a:chExt cx="1703976" cy="1703976"/>
          </a:xfrm>
        </p:grpSpPr>
        <p:sp>
          <p:nvSpPr>
            <p:cNvPr id="49" name="Cercle"/>
            <p:cNvSpPr/>
            <p:nvPr/>
          </p:nvSpPr>
          <p:spPr>
            <a:xfrm>
              <a:off x="0" y="0"/>
              <a:ext cx="1703977" cy="1703977"/>
            </a:xfrm>
            <a:prstGeom prst="ellipse">
              <a:avLst/>
            </a:prstGeom>
            <a:gradFill flip="none" rotWithShape="1">
              <a:gsLst>
                <a:gs pos="0">
                  <a:srgbClr val="885CB1"/>
                </a:gs>
                <a:gs pos="100000">
                  <a:schemeClr val="accent6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84200">
                <a:lnSpc>
                  <a:spcPct val="100000"/>
                </a:lnSpc>
                <a:spcBef>
                  <a:spcPts val="0"/>
                </a:spcBef>
                <a:defRPr sz="2400" cap="all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0" name="LLCE"/>
            <p:cNvSpPr txBox="1"/>
            <p:nvPr/>
          </p:nvSpPr>
          <p:spPr>
            <a:xfrm>
              <a:off x="350814" y="957976"/>
              <a:ext cx="1002348" cy="4737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spcBef>
                  <a:spcPts val="0"/>
                </a:spcBef>
                <a:defRPr sz="25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LLCE*</a:t>
              </a:r>
            </a:p>
          </p:txBody>
        </p:sp>
        <p:sp>
          <p:nvSpPr>
            <p:cNvPr id="51" name="LLCE"/>
            <p:cNvSpPr txBox="1"/>
            <p:nvPr/>
          </p:nvSpPr>
          <p:spPr>
            <a:xfrm>
              <a:off x="479992" y="299611"/>
              <a:ext cx="743993" cy="49875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spcBef>
                  <a:spcPts val="0"/>
                </a:spcBef>
                <a:defRPr sz="2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SES</a:t>
              </a:r>
            </a:p>
          </p:txBody>
        </p:sp>
        <p:sp>
          <p:nvSpPr>
            <p:cNvPr id="52" name="LLCE"/>
            <p:cNvSpPr txBox="1"/>
            <p:nvPr/>
          </p:nvSpPr>
          <p:spPr>
            <a:xfrm>
              <a:off x="699587" y="628915"/>
              <a:ext cx="304801" cy="4737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spcBef>
                  <a:spcPts val="0"/>
                </a:spcBef>
                <a:defRPr sz="25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+</a:t>
              </a:r>
            </a:p>
          </p:txBody>
        </p:sp>
      </p:grpSp>
      <p:sp>
        <p:nvSpPr>
          <p:cNvPr id="54" name="LLCE"/>
          <p:cNvSpPr txBox="1"/>
          <p:nvPr/>
        </p:nvSpPr>
        <p:spPr>
          <a:xfrm>
            <a:off x="9011364" y="2679913"/>
            <a:ext cx="743992" cy="498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spcBef>
                <a:spcPts val="0"/>
              </a:spcBef>
              <a:defRPr sz="2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SES</a:t>
            </a:r>
          </a:p>
        </p:txBody>
      </p:sp>
      <p:sp>
        <p:nvSpPr>
          <p:cNvPr id="55" name="LLCE"/>
          <p:cNvSpPr txBox="1"/>
          <p:nvPr/>
        </p:nvSpPr>
        <p:spPr>
          <a:xfrm>
            <a:off x="9230959" y="2971136"/>
            <a:ext cx="304801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spcBef>
                <a:spcPts val="0"/>
              </a:spcBef>
              <a:defRPr sz="2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+</a:t>
            </a:r>
          </a:p>
        </p:txBody>
      </p:sp>
      <p:sp>
        <p:nvSpPr>
          <p:cNvPr id="56" name="Etudes supérieures envisagées"/>
          <p:cNvSpPr txBox="1"/>
          <p:nvPr/>
        </p:nvSpPr>
        <p:spPr>
          <a:xfrm>
            <a:off x="4530343" y="14585"/>
            <a:ext cx="3944113" cy="424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100">
                <a:solidFill>
                  <a:srgbClr val="A7A7A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Etudes supérieures envisagées</a:t>
            </a:r>
          </a:p>
        </p:txBody>
      </p:sp>
      <p:sp>
        <p:nvSpPr>
          <p:cNvPr id="57" name="Cercle"/>
          <p:cNvSpPr/>
          <p:nvPr/>
        </p:nvSpPr>
        <p:spPr>
          <a:xfrm>
            <a:off x="2094689" y="467094"/>
            <a:ext cx="8815422" cy="8819412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Cercle"/>
          <p:cNvSpPr/>
          <p:nvPr/>
        </p:nvSpPr>
        <p:spPr>
          <a:xfrm>
            <a:off x="4362155" y="2735586"/>
            <a:ext cx="4280490" cy="4282428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2 spécialités de Terminale"/>
          <p:cNvSpPr txBox="1"/>
          <p:nvPr/>
        </p:nvSpPr>
        <p:spPr>
          <a:xfrm>
            <a:off x="4819446" y="1660827"/>
            <a:ext cx="3365908" cy="424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100">
                <a:solidFill>
                  <a:srgbClr val="A7A7A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2 spécialités de Terminale </a:t>
            </a:r>
          </a:p>
        </p:txBody>
      </p:sp>
      <p:sp>
        <p:nvSpPr>
          <p:cNvPr id="60" name="3 spécialités de 1ère"/>
          <p:cNvSpPr txBox="1"/>
          <p:nvPr/>
        </p:nvSpPr>
        <p:spPr>
          <a:xfrm>
            <a:off x="5142953" y="3047690"/>
            <a:ext cx="2718894" cy="424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100">
                <a:solidFill>
                  <a:srgbClr val="A7A7A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3 spécialités de 1ère </a:t>
            </a:r>
          </a:p>
        </p:txBody>
      </p:sp>
      <p:sp>
        <p:nvSpPr>
          <p:cNvPr id="61" name="Réalisé par le…"/>
          <p:cNvSpPr txBox="1"/>
          <p:nvPr/>
        </p:nvSpPr>
        <p:spPr>
          <a:xfrm>
            <a:off x="8369998" y="8830115"/>
            <a:ext cx="4634599" cy="8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 sz="1700">
                <a:solidFill>
                  <a:srgbClr val="A7A7A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Réalisé par le </a:t>
            </a:r>
          </a:p>
          <a:p>
            <a:pPr>
              <a:lnSpc>
                <a:spcPct val="100000"/>
              </a:lnSpc>
              <a:spcBef>
                <a:spcPts val="0"/>
              </a:spcBef>
              <a:defRPr sz="1700">
                <a:solidFill>
                  <a:srgbClr val="A7A7A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Groupe de Ressources Disciplinaires de SES</a:t>
            </a:r>
          </a:p>
          <a:p>
            <a:pPr>
              <a:lnSpc>
                <a:spcPct val="100000"/>
              </a:lnSpc>
              <a:spcBef>
                <a:spcPts val="0"/>
              </a:spcBef>
              <a:defRPr sz="1700">
                <a:solidFill>
                  <a:srgbClr val="A7A7A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de l’Académie de Lyon</a:t>
            </a:r>
          </a:p>
        </p:txBody>
      </p:sp>
      <p:sp>
        <p:nvSpPr>
          <p:cNvPr id="62" name="*LLCE = Langues Littératures et Cultures Etrangères"/>
          <p:cNvSpPr txBox="1"/>
          <p:nvPr/>
        </p:nvSpPr>
        <p:spPr>
          <a:xfrm>
            <a:off x="25413" y="9314951"/>
            <a:ext cx="5146714" cy="349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914400">
              <a:lnSpc>
                <a:spcPct val="100000"/>
              </a:lnSpc>
              <a:spcBef>
                <a:spcPts val="0"/>
              </a:spcBef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*LLCE = Langues Littératures et Cultures Etrangères</a:t>
            </a:r>
          </a:p>
        </p:txBody>
      </p:sp>
    </p:spTree>
    <p:custDataLst>
      <p:tags r:id="rId1"/>
    </p:custDataLst>
  </p:cSld>
  <p:clrMapOvr>
    <a:masterClrMapping/>
  </p:clrMapOvr>
  <p:transition advClick="0" advTm="15479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27" grpId="0" animBg="1" advAuto="0"/>
      <p:bldP spid="28" grpId="0" animBg="1" advAuto="0"/>
      <p:bldP spid="29" grpId="0" animBg="1" advAuto="0"/>
      <p:bldP spid="30" grpId="0" animBg="1" advAuto="0"/>
      <p:bldP spid="4" grpId="0" animBg="1" advAuto="0"/>
      <p:bldP spid="5" grpId="0" animBg="1" advAuto="0"/>
      <p:bldP spid="6" grpId="0" animBg="1" advAuto="0"/>
      <p:bldP spid="56" grpId="0" animBg="1" advAuto="0"/>
      <p:bldP spid="57" grpId="0" animBg="1" advAuto="0"/>
      <p:bldP spid="58" grpId="0" animBg="1" advAuto="0"/>
      <p:bldP spid="59" grpId="0" animBg="1" advAuto="0"/>
      <p:bldP spid="60" grpId="0" animBg="1" advAuto="0"/>
      <p:bldP spid="61" grpId="0" animBg="1" advAuto="0"/>
      <p:bldP spid="62" grpId="0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"/>
          <p:cNvGrpSpPr/>
          <p:nvPr/>
        </p:nvGrpSpPr>
        <p:grpSpPr>
          <a:xfrm>
            <a:off x="6492910" y="4794090"/>
            <a:ext cx="2542419" cy="3783494"/>
            <a:chOff x="0" y="0"/>
            <a:chExt cx="2542417" cy="3783493"/>
          </a:xfrm>
        </p:grpSpPr>
        <p:sp>
          <p:nvSpPr>
            <p:cNvPr id="119" name="Ligne"/>
            <p:cNvSpPr/>
            <p:nvPr/>
          </p:nvSpPr>
          <p:spPr>
            <a:xfrm flipH="1" flipV="1">
              <a:off x="-1" y="-1"/>
              <a:ext cx="1691996" cy="2828627"/>
            </a:xfrm>
            <a:prstGeom prst="line">
              <a:avLst/>
            </a:prstGeom>
            <a:noFill/>
            <a:ln w="63500" cap="flat">
              <a:solidFill>
                <a:srgbClr val="E5E5E5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grpSp>
          <p:nvGrpSpPr>
            <p:cNvPr id="3" name="Groupe"/>
            <p:cNvGrpSpPr/>
            <p:nvPr/>
          </p:nvGrpSpPr>
          <p:grpSpPr>
            <a:xfrm>
              <a:off x="840787" y="2081863"/>
              <a:ext cx="1701631" cy="1701631"/>
              <a:chOff x="0" y="0"/>
              <a:chExt cx="1701630" cy="1701630"/>
            </a:xfrm>
          </p:grpSpPr>
          <p:sp>
            <p:nvSpPr>
              <p:cNvPr id="120" name="Cercle"/>
              <p:cNvSpPr/>
              <p:nvPr/>
            </p:nvSpPr>
            <p:spPr>
              <a:xfrm>
                <a:off x="0" y="0"/>
                <a:ext cx="1701631" cy="1701631"/>
              </a:xfrm>
              <a:prstGeom prst="ellipse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b="0" cap="all">
                    <a:solidFill>
                      <a:srgbClr val="FFFFFF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/>
              </a:p>
            </p:txBody>
          </p:sp>
          <p:sp>
            <p:nvSpPr>
              <p:cNvPr id="121" name="LLCE"/>
              <p:cNvSpPr txBox="1"/>
              <p:nvPr/>
            </p:nvSpPr>
            <p:spPr>
              <a:xfrm>
                <a:off x="698414" y="319066"/>
                <a:ext cx="304801" cy="4737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defTabSz="457200">
                  <a:lnSpc>
                    <a:spcPct val="80000"/>
                  </a:lnSpc>
                  <a:defRPr sz="2500" b="0">
                    <a:solidFill>
                      <a:srgbClr val="FFFFFF"/>
                    </a:solidFill>
                  </a:defRPr>
                </a:lvl1pPr>
              </a:lstStyle>
              <a:p>
                <a:r>
                  <a:t>+</a:t>
                </a:r>
              </a:p>
            </p:txBody>
          </p:sp>
          <p:sp>
            <p:nvSpPr>
              <p:cNvPr id="122" name="Maths"/>
              <p:cNvSpPr txBox="1"/>
              <p:nvPr/>
            </p:nvSpPr>
            <p:spPr>
              <a:xfrm>
                <a:off x="352498" y="76359"/>
                <a:ext cx="996633" cy="47371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defTabSz="457200">
                  <a:lnSpc>
                    <a:spcPct val="80000"/>
                  </a:lnSpc>
                  <a:defRPr sz="2500" b="0">
                    <a:solidFill>
                      <a:srgbClr val="FFFFFF"/>
                    </a:solidFill>
                  </a:defRPr>
                </a:lvl1pPr>
              </a:lstStyle>
              <a:p>
                <a:r>
                  <a:t>Maths</a:t>
                </a:r>
              </a:p>
            </p:txBody>
          </p:sp>
          <p:sp>
            <p:nvSpPr>
              <p:cNvPr id="123" name="HG…"/>
              <p:cNvSpPr txBox="1"/>
              <p:nvPr/>
            </p:nvSpPr>
            <p:spPr>
              <a:xfrm>
                <a:off x="71936" y="641811"/>
                <a:ext cx="1557757" cy="85700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 defTabSz="457200">
                  <a:lnSpc>
                    <a:spcPct val="80000"/>
                  </a:lnSpc>
                  <a:defRPr sz="1900" b="0">
                    <a:solidFill>
                      <a:srgbClr val="FFFFFF"/>
                    </a:solidFill>
                  </a:defRPr>
                </a:pPr>
                <a:r>
                  <a:t>HG</a:t>
                </a:r>
              </a:p>
              <a:p>
                <a:pPr defTabSz="457200">
                  <a:lnSpc>
                    <a:spcPct val="80000"/>
                  </a:lnSpc>
                  <a:defRPr sz="1900" b="0">
                    <a:solidFill>
                      <a:srgbClr val="FFFFFF"/>
                    </a:solidFill>
                  </a:defRPr>
                </a:pPr>
                <a:r>
                  <a:t>Géopolitique</a:t>
                </a:r>
              </a:p>
              <a:p>
                <a:pPr defTabSz="457200">
                  <a:lnSpc>
                    <a:spcPct val="80000"/>
                  </a:lnSpc>
                  <a:defRPr sz="1900" b="0">
                    <a:solidFill>
                      <a:srgbClr val="FFFFFF"/>
                    </a:solidFill>
                  </a:defRPr>
                </a:pPr>
                <a:r>
                  <a:t>Sciences Po</a:t>
                </a:r>
              </a:p>
            </p:txBody>
          </p:sp>
        </p:grpSp>
      </p:grpSp>
      <p:grpSp>
        <p:nvGrpSpPr>
          <p:cNvPr id="4" name="Groupe"/>
          <p:cNvGrpSpPr/>
          <p:nvPr/>
        </p:nvGrpSpPr>
        <p:grpSpPr>
          <a:xfrm>
            <a:off x="111197" y="3560491"/>
            <a:ext cx="5697936" cy="6225058"/>
            <a:chOff x="0" y="0"/>
            <a:chExt cx="5697934" cy="6225056"/>
          </a:xfrm>
        </p:grpSpPr>
        <p:sp>
          <p:nvSpPr>
            <p:cNvPr id="126" name="Ligne"/>
            <p:cNvSpPr/>
            <p:nvPr/>
          </p:nvSpPr>
          <p:spPr>
            <a:xfrm>
              <a:off x="1395620" y="713276"/>
              <a:ext cx="2364762" cy="1894179"/>
            </a:xfrm>
            <a:prstGeom prst="line">
              <a:avLst/>
            </a:prstGeom>
            <a:noFill/>
            <a:ln w="25400" cap="flat">
              <a:solidFill>
                <a:srgbClr val="DE6A1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27" name="Ligne"/>
            <p:cNvSpPr/>
            <p:nvPr/>
          </p:nvSpPr>
          <p:spPr>
            <a:xfrm flipH="1">
              <a:off x="3718679" y="2594257"/>
              <a:ext cx="1" cy="2194189"/>
            </a:xfrm>
            <a:prstGeom prst="line">
              <a:avLst/>
            </a:prstGeom>
            <a:noFill/>
            <a:ln w="25400" cap="flat">
              <a:solidFill>
                <a:srgbClr val="DE6A1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28" name="Ligne"/>
            <p:cNvSpPr/>
            <p:nvPr/>
          </p:nvSpPr>
          <p:spPr>
            <a:xfrm flipH="1">
              <a:off x="1694143" y="2591489"/>
              <a:ext cx="1965438" cy="1042079"/>
            </a:xfrm>
            <a:prstGeom prst="line">
              <a:avLst/>
            </a:prstGeom>
            <a:noFill/>
            <a:ln w="25400" cap="flat">
              <a:solidFill>
                <a:srgbClr val="DE6A1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grpSp>
          <p:nvGrpSpPr>
            <p:cNvPr id="5" name="Groupe"/>
            <p:cNvGrpSpPr/>
            <p:nvPr/>
          </p:nvGrpSpPr>
          <p:grpSpPr>
            <a:xfrm>
              <a:off x="0" y="0"/>
              <a:ext cx="5697935" cy="6225057"/>
              <a:chOff x="0" y="0"/>
              <a:chExt cx="5697934" cy="6225056"/>
            </a:xfrm>
          </p:grpSpPr>
          <p:sp>
            <p:nvSpPr>
              <p:cNvPr id="129" name="LICENCES…"/>
              <p:cNvSpPr txBox="1"/>
              <p:nvPr/>
            </p:nvSpPr>
            <p:spPr>
              <a:xfrm>
                <a:off x="84564" y="2286028"/>
                <a:ext cx="2187472" cy="364858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 u="sng">
                    <a:solidFill>
                      <a:srgbClr val="EA8F34"/>
                    </a:solidFill>
                  </a:defRPr>
                </a:pPr>
                <a:r>
                  <a:t>LICENCES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t>- Droit Sciences Po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t>- Sociologie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t>- Sciences de l’Homme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t>- Sciences Sociales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t>- Histoire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t>- Géographie – aménagement du territoire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t>- Sciences de l’éducation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t>- Communication</a:t>
                </a:r>
              </a:p>
            </p:txBody>
          </p:sp>
          <p:sp>
            <p:nvSpPr>
              <p:cNvPr id="130" name="ECOLES…"/>
              <p:cNvSpPr txBox="1"/>
              <p:nvPr/>
            </p:nvSpPr>
            <p:spPr>
              <a:xfrm>
                <a:off x="0" y="-1"/>
                <a:ext cx="1701631" cy="170180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 u="sng">
                    <a:solidFill>
                      <a:srgbClr val="EA8F34"/>
                    </a:solidFill>
                  </a:defRPr>
                </a:pPr>
                <a:r>
                  <a:t>ECOLES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t>- IEP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t>- Ecoles de journalisme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t>- Formations du social</a:t>
                </a:r>
              </a:p>
            </p:txBody>
          </p:sp>
          <p:sp>
            <p:nvSpPr>
              <p:cNvPr id="131" name="CPGE…"/>
              <p:cNvSpPr txBox="1"/>
              <p:nvPr/>
            </p:nvSpPr>
            <p:spPr>
              <a:xfrm>
                <a:off x="2803539" y="4649272"/>
                <a:ext cx="2894396" cy="66555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 u="sng">
                    <a:solidFill>
                      <a:srgbClr val="EA8F34"/>
                    </a:solidFill>
                  </a:defRPr>
                </a:pPr>
                <a:r>
                  <a:t>CPGE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t>- D1</a:t>
                </a:r>
              </a:p>
            </p:txBody>
          </p:sp>
          <p:sp>
            <p:nvSpPr>
              <p:cNvPr id="132" name="DUT…"/>
              <p:cNvSpPr txBox="1"/>
              <p:nvPr/>
            </p:nvSpPr>
            <p:spPr>
              <a:xfrm>
                <a:off x="2803539" y="5255994"/>
                <a:ext cx="2894396" cy="96906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 u="sng">
                    <a:solidFill>
                      <a:srgbClr val="EA8F34"/>
                    </a:solidFill>
                  </a:defRPr>
                </a:pPr>
                <a:r>
                  <a:t>DUT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t>- Carrières sociales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t>- Info-com -journalisme</a:t>
                </a:r>
              </a:p>
            </p:txBody>
          </p:sp>
        </p:grpSp>
      </p:grpSp>
      <p:sp>
        <p:nvSpPr>
          <p:cNvPr id="135" name="Ligne"/>
          <p:cNvSpPr/>
          <p:nvPr/>
        </p:nvSpPr>
        <p:spPr>
          <a:xfrm flipH="1">
            <a:off x="5758067" y="3506512"/>
            <a:ext cx="3161682" cy="1809760"/>
          </a:xfrm>
          <a:prstGeom prst="line">
            <a:avLst/>
          </a:prstGeom>
          <a:ln w="25400">
            <a:solidFill>
              <a:srgbClr val="599553"/>
            </a:solidFill>
          </a:ln>
        </p:spPr>
        <p:txBody>
          <a:bodyPr lIns="45718" tIns="45718" rIns="45718" bIns="45718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36" name="Ligne"/>
          <p:cNvSpPr/>
          <p:nvPr/>
        </p:nvSpPr>
        <p:spPr>
          <a:xfrm flipH="1">
            <a:off x="4147614" y="4893755"/>
            <a:ext cx="2255060" cy="1119920"/>
          </a:xfrm>
          <a:prstGeom prst="line">
            <a:avLst/>
          </a:prstGeom>
          <a:ln w="25400">
            <a:solidFill>
              <a:srgbClr val="DE6A10"/>
            </a:solidFill>
          </a:ln>
        </p:spPr>
        <p:txBody>
          <a:bodyPr lIns="45718" tIns="45718" rIns="45718" bIns="45718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37" name="Groupe"/>
          <p:cNvSpPr/>
          <p:nvPr/>
        </p:nvSpPr>
        <p:spPr>
          <a:xfrm>
            <a:off x="5170024" y="3544424"/>
            <a:ext cx="2664752" cy="2664752"/>
          </a:xfrm>
          <a:prstGeom prst="ellipse">
            <a:avLst/>
          </a:prstGeom>
          <a:solidFill>
            <a:srgbClr val="2E578C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>
              <a:defRPr sz="2100" b="0" cap="all">
                <a:solidFill>
                  <a:srgbClr val="FFFFFF"/>
                </a:solidFill>
              </a:defRPr>
            </a:pPr>
            <a:r>
              <a:t>SES</a:t>
            </a:r>
          </a:p>
          <a:p>
            <a:pPr>
              <a:defRPr sz="2100" b="0" cap="all">
                <a:solidFill>
                  <a:srgbClr val="FFFFFF"/>
                </a:solidFill>
              </a:defRPr>
            </a:pPr>
            <a:r>
              <a:t>+</a:t>
            </a:r>
          </a:p>
          <a:p>
            <a:pPr>
              <a:defRPr sz="2100" b="0" cap="all">
                <a:solidFill>
                  <a:srgbClr val="FFFFFF"/>
                </a:solidFill>
              </a:defRPr>
            </a:pPr>
            <a:r>
              <a:t>Maths</a:t>
            </a:r>
          </a:p>
          <a:p>
            <a:pPr>
              <a:defRPr sz="2100" b="0" cap="all">
                <a:solidFill>
                  <a:srgbClr val="FFFFFF"/>
                </a:solidFill>
              </a:defRPr>
            </a:pPr>
            <a:r>
              <a:t>+</a:t>
            </a:r>
          </a:p>
          <a:p>
            <a:pPr>
              <a:defRPr sz="2100" b="0" cap="all">
                <a:solidFill>
                  <a:srgbClr val="FFFFFF"/>
                </a:solidFill>
              </a:defRPr>
            </a:pPr>
            <a:r>
              <a:t>Histoire Géo</a:t>
            </a:r>
          </a:p>
          <a:p>
            <a:pPr>
              <a:defRPr sz="2100" b="0" cap="all">
                <a:solidFill>
                  <a:srgbClr val="FFFFFF"/>
                </a:solidFill>
              </a:defRPr>
            </a:pPr>
            <a:r>
              <a:t>GéopOlitique</a:t>
            </a:r>
          </a:p>
          <a:p>
            <a:pPr>
              <a:defRPr sz="2100" b="0" cap="all">
                <a:solidFill>
                  <a:srgbClr val="FFFFFF"/>
                </a:solidFill>
              </a:defRPr>
            </a:pPr>
            <a:r>
              <a:t>SCienCes PO</a:t>
            </a:r>
          </a:p>
        </p:txBody>
      </p:sp>
      <p:sp>
        <p:nvSpPr>
          <p:cNvPr id="138" name="Cercle"/>
          <p:cNvSpPr/>
          <p:nvPr/>
        </p:nvSpPr>
        <p:spPr>
          <a:xfrm>
            <a:off x="8544828" y="2389586"/>
            <a:ext cx="1701631" cy="1701631"/>
          </a:xfrm>
          <a:prstGeom prst="ellipse">
            <a:avLst/>
          </a:prstGeom>
          <a:solidFill>
            <a:srgbClr val="59955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0" cap="all">
                <a:solidFill>
                  <a:srgbClr val="FFFFF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39" name="Maths"/>
          <p:cNvSpPr txBox="1"/>
          <p:nvPr/>
        </p:nvSpPr>
        <p:spPr>
          <a:xfrm>
            <a:off x="8897328" y="3327180"/>
            <a:ext cx="996633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t>Maths</a:t>
            </a:r>
          </a:p>
        </p:txBody>
      </p:sp>
      <p:sp>
        <p:nvSpPr>
          <p:cNvPr id="140" name="SVT"/>
          <p:cNvSpPr txBox="1"/>
          <p:nvPr/>
        </p:nvSpPr>
        <p:spPr>
          <a:xfrm>
            <a:off x="6221234" y="2310720"/>
            <a:ext cx="556604" cy="38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t>SVT</a:t>
            </a:r>
          </a:p>
        </p:txBody>
      </p:sp>
      <p:sp>
        <p:nvSpPr>
          <p:cNvPr id="141" name="Humanités LP"/>
          <p:cNvSpPr txBox="1"/>
          <p:nvPr/>
        </p:nvSpPr>
        <p:spPr>
          <a:xfrm>
            <a:off x="5684704" y="7058370"/>
            <a:ext cx="1629665" cy="38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t>Humanités LP</a:t>
            </a:r>
          </a:p>
        </p:txBody>
      </p:sp>
      <p:sp>
        <p:nvSpPr>
          <p:cNvPr id="142" name="Arts"/>
          <p:cNvSpPr txBox="1"/>
          <p:nvPr/>
        </p:nvSpPr>
        <p:spPr>
          <a:xfrm>
            <a:off x="4088096" y="3325630"/>
            <a:ext cx="547676" cy="386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t>Arts</a:t>
            </a:r>
          </a:p>
        </p:txBody>
      </p:sp>
      <p:grpSp>
        <p:nvGrpSpPr>
          <p:cNvPr id="6" name="Groupe"/>
          <p:cNvGrpSpPr/>
          <p:nvPr/>
        </p:nvGrpSpPr>
        <p:grpSpPr>
          <a:xfrm>
            <a:off x="9459714" y="-11961"/>
            <a:ext cx="4335826" cy="5410129"/>
            <a:chOff x="41684" y="164364"/>
            <a:chExt cx="4335824" cy="5410128"/>
          </a:xfrm>
        </p:grpSpPr>
        <p:sp>
          <p:nvSpPr>
            <p:cNvPr id="143" name="Ligne"/>
            <p:cNvSpPr/>
            <p:nvPr/>
          </p:nvSpPr>
          <p:spPr>
            <a:xfrm>
              <a:off x="744472" y="3707909"/>
              <a:ext cx="686447" cy="192374"/>
            </a:xfrm>
            <a:prstGeom prst="line">
              <a:avLst/>
            </a:prstGeom>
            <a:noFill/>
            <a:ln w="25400" cap="flat">
              <a:solidFill>
                <a:srgbClr val="5995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44" name="Ligne"/>
            <p:cNvSpPr/>
            <p:nvPr/>
          </p:nvSpPr>
          <p:spPr>
            <a:xfrm flipV="1">
              <a:off x="41684" y="1701351"/>
              <a:ext cx="208671" cy="836923"/>
            </a:xfrm>
            <a:prstGeom prst="line">
              <a:avLst/>
            </a:prstGeom>
            <a:noFill/>
            <a:ln w="25400" cap="flat">
              <a:solidFill>
                <a:srgbClr val="5995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45" name="Ligne"/>
            <p:cNvSpPr/>
            <p:nvPr/>
          </p:nvSpPr>
          <p:spPr>
            <a:xfrm flipH="1">
              <a:off x="672134" y="2424647"/>
              <a:ext cx="971740" cy="530773"/>
            </a:xfrm>
            <a:prstGeom prst="line">
              <a:avLst/>
            </a:prstGeom>
            <a:noFill/>
            <a:ln w="25400" cap="flat">
              <a:solidFill>
                <a:srgbClr val="5995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46" name="LICENCES…"/>
            <p:cNvSpPr txBox="1"/>
            <p:nvPr/>
          </p:nvSpPr>
          <p:spPr>
            <a:xfrm>
              <a:off x="1686318" y="166783"/>
              <a:ext cx="2015712" cy="35228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599553"/>
                  </a:solidFill>
                </a:defRPr>
              </a:pPr>
              <a:r>
                <a:t>LICENCES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Economie – gestion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MSH / AES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599553"/>
                  </a:solidFill>
                </a:defRPr>
              </a:pPr>
              <a:r>
                <a:t>TQM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599553"/>
                  </a:solidFill>
                </a:defRPr>
              </a:pPr>
              <a:r>
                <a:t> Psychologie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MIASH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DCG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Administration publique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Droit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LEA</a:t>
              </a:r>
            </a:p>
          </p:txBody>
        </p:sp>
        <p:sp>
          <p:nvSpPr>
            <p:cNvPr id="147" name="CPGE…"/>
            <p:cNvSpPr txBox="1"/>
            <p:nvPr/>
          </p:nvSpPr>
          <p:spPr>
            <a:xfrm>
              <a:off x="247944" y="164364"/>
              <a:ext cx="1091456" cy="20942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599553"/>
                  </a:solidFill>
                </a:defRPr>
              </a:pPr>
              <a:r>
                <a:t>CPGE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B/L (LSS)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ECE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D2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DCG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D1</a:t>
              </a:r>
            </a:p>
          </p:txBody>
        </p:sp>
        <p:sp>
          <p:nvSpPr>
            <p:cNvPr id="148" name="DUT…"/>
            <p:cNvSpPr txBox="1"/>
            <p:nvPr/>
          </p:nvSpPr>
          <p:spPr>
            <a:xfrm>
              <a:off x="1483114" y="3783792"/>
              <a:ext cx="2894396" cy="1790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599553"/>
                  </a:solidFill>
                </a:defRPr>
              </a:pPr>
              <a:r>
                <a:t>DUT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GEA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GACO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Techniques de commercialisation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Carrières sociales</a:t>
              </a:r>
            </a:p>
          </p:txBody>
        </p:sp>
      </p:grpSp>
      <p:sp>
        <p:nvSpPr>
          <p:cNvPr id="150" name="LLCE"/>
          <p:cNvSpPr txBox="1"/>
          <p:nvPr/>
        </p:nvSpPr>
        <p:spPr>
          <a:xfrm>
            <a:off x="9011364" y="2679913"/>
            <a:ext cx="743992" cy="498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600" b="0">
                <a:solidFill>
                  <a:srgbClr val="FFFFFF"/>
                </a:solidFill>
              </a:defRPr>
            </a:lvl1pPr>
          </a:lstStyle>
          <a:p>
            <a:r>
              <a:t>SES</a:t>
            </a:r>
          </a:p>
        </p:txBody>
      </p:sp>
      <p:sp>
        <p:nvSpPr>
          <p:cNvPr id="151" name="LLCE"/>
          <p:cNvSpPr txBox="1"/>
          <p:nvPr/>
        </p:nvSpPr>
        <p:spPr>
          <a:xfrm>
            <a:off x="9230959" y="2971136"/>
            <a:ext cx="304801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t>+</a:t>
            </a:r>
          </a:p>
        </p:txBody>
      </p:sp>
      <p:sp>
        <p:nvSpPr>
          <p:cNvPr id="152" name="Etudes supérieures envisagées"/>
          <p:cNvSpPr txBox="1"/>
          <p:nvPr/>
        </p:nvSpPr>
        <p:spPr>
          <a:xfrm>
            <a:off x="4530343" y="14585"/>
            <a:ext cx="3944113" cy="424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Etudes supérieures envisagées</a:t>
            </a:r>
          </a:p>
        </p:txBody>
      </p:sp>
      <p:sp>
        <p:nvSpPr>
          <p:cNvPr id="153" name="Cercle"/>
          <p:cNvSpPr/>
          <p:nvPr/>
        </p:nvSpPr>
        <p:spPr>
          <a:xfrm>
            <a:off x="2094689" y="467094"/>
            <a:ext cx="8815422" cy="8819412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sz="17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54" name="Cercle"/>
          <p:cNvSpPr/>
          <p:nvPr/>
        </p:nvSpPr>
        <p:spPr>
          <a:xfrm>
            <a:off x="4362155" y="2735586"/>
            <a:ext cx="4280490" cy="4282428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55" name="2 spécialités de Terminale"/>
          <p:cNvSpPr txBox="1"/>
          <p:nvPr/>
        </p:nvSpPr>
        <p:spPr>
          <a:xfrm>
            <a:off x="4819446" y="1660827"/>
            <a:ext cx="3365908" cy="424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2 spécialités de Terminale </a:t>
            </a:r>
          </a:p>
        </p:txBody>
      </p:sp>
      <p:sp>
        <p:nvSpPr>
          <p:cNvPr id="156" name="3 spécialités de 1ère"/>
          <p:cNvSpPr txBox="1"/>
          <p:nvPr/>
        </p:nvSpPr>
        <p:spPr>
          <a:xfrm>
            <a:off x="5170024" y="3061285"/>
            <a:ext cx="2718893" cy="424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3 spécialités de 1ère </a:t>
            </a:r>
          </a:p>
        </p:txBody>
      </p:sp>
      <p:sp>
        <p:nvSpPr>
          <p:cNvPr id="157" name="Cercle"/>
          <p:cNvSpPr/>
          <p:nvPr/>
        </p:nvSpPr>
        <p:spPr>
          <a:xfrm>
            <a:off x="2917718" y="5291907"/>
            <a:ext cx="1718055" cy="1718057"/>
          </a:xfrm>
          <a:prstGeom prst="ellipse">
            <a:avLst/>
          </a:prstGeom>
          <a:solidFill>
            <a:srgbClr val="EA8F34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8" name="HG…"/>
          <p:cNvSpPr txBox="1"/>
          <p:nvPr/>
        </p:nvSpPr>
        <p:spPr>
          <a:xfrm>
            <a:off x="2951244" y="5820064"/>
            <a:ext cx="1633729" cy="889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ct val="80000"/>
              </a:lnSpc>
              <a:defRPr sz="2000" b="0">
                <a:solidFill>
                  <a:srgbClr val="FFFFFF"/>
                </a:solidFill>
              </a:defRPr>
            </a:pPr>
            <a:r>
              <a:t>HG</a:t>
            </a:r>
          </a:p>
          <a:p>
            <a:pPr defTabSz="457200">
              <a:lnSpc>
                <a:spcPct val="80000"/>
              </a:lnSpc>
              <a:defRPr sz="2000" b="0">
                <a:solidFill>
                  <a:srgbClr val="FFFFFF"/>
                </a:solidFill>
              </a:defRPr>
            </a:pPr>
            <a:r>
              <a:t>Géopolitique</a:t>
            </a:r>
          </a:p>
          <a:p>
            <a:pPr defTabSz="457200">
              <a:lnSpc>
                <a:spcPct val="80000"/>
              </a:lnSpc>
              <a:defRPr sz="2000" b="0">
                <a:solidFill>
                  <a:srgbClr val="FFFFFF"/>
                </a:solidFill>
              </a:defRPr>
            </a:pPr>
            <a:r>
              <a:t>Sciences Po</a:t>
            </a:r>
          </a:p>
        </p:txBody>
      </p:sp>
      <p:sp>
        <p:nvSpPr>
          <p:cNvPr id="159" name="LLCE"/>
          <p:cNvSpPr txBox="1"/>
          <p:nvPr/>
        </p:nvSpPr>
        <p:spPr>
          <a:xfrm>
            <a:off x="3455361" y="5307707"/>
            <a:ext cx="598679" cy="399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000" b="0">
                <a:solidFill>
                  <a:srgbClr val="FFFFFF"/>
                </a:solidFill>
              </a:defRPr>
            </a:lvl1pPr>
          </a:lstStyle>
          <a:p>
            <a:r>
              <a:t>SES</a:t>
            </a:r>
          </a:p>
        </p:txBody>
      </p:sp>
      <p:sp>
        <p:nvSpPr>
          <p:cNvPr id="160" name="LLCE"/>
          <p:cNvSpPr txBox="1"/>
          <p:nvPr/>
        </p:nvSpPr>
        <p:spPr>
          <a:xfrm>
            <a:off x="3602300" y="5481464"/>
            <a:ext cx="304801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t>+</a:t>
            </a:r>
          </a:p>
        </p:txBody>
      </p:sp>
      <p:sp>
        <p:nvSpPr>
          <p:cNvPr id="161" name="Réalisé par le…"/>
          <p:cNvSpPr txBox="1"/>
          <p:nvPr/>
        </p:nvSpPr>
        <p:spPr>
          <a:xfrm>
            <a:off x="8369998" y="8830115"/>
            <a:ext cx="4634599" cy="8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Réalisé par le </a:t>
            </a:r>
          </a:p>
          <a:p>
            <a:pPr defTabSz="457200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Groupe de Ressources Disciplinaires de SES</a:t>
            </a:r>
          </a:p>
          <a:p>
            <a:pPr defTabSz="457200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de l’Académie de Lyon</a:t>
            </a:r>
          </a:p>
        </p:txBody>
      </p:sp>
    </p:spTree>
    <p:custDataLst>
      <p:tags r:id="rId1"/>
    </p:custDataLst>
  </p:cSld>
  <p:clrMapOvr>
    <a:masterClrMapping/>
  </p:clrMapOvr>
  <p:transition advClick="0" advTm="11581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4" grpId="0" animBg="1" advAuto="0"/>
      <p:bldP spid="135" grpId="0" animBg="1" advAuto="0"/>
      <p:bldP spid="136" grpId="0" animBg="1" advAuto="0"/>
      <p:bldP spid="137" grpId="0" animBg="1" advAuto="0"/>
      <p:bldP spid="138" grpId="0" animBg="1" advAuto="0"/>
      <p:bldP spid="6" grpId="0" animBg="1" advAuto="0"/>
      <p:bldP spid="152" grpId="0" animBg="1" advAuto="0"/>
      <p:bldP spid="153" grpId="0" animBg="1" advAuto="0"/>
      <p:bldP spid="154" grpId="0" animBg="1" advAuto="0"/>
      <p:bldP spid="155" grpId="0" animBg="1" advAuto="0"/>
      <p:bldP spid="156" grpId="0" animBg="1" advAuto="0"/>
      <p:bldP spid="157" grpId="0" animBg="1" advAuto="0"/>
      <p:bldP spid="161" grpId="0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"/>
          <p:cNvGrpSpPr/>
          <p:nvPr/>
        </p:nvGrpSpPr>
        <p:grpSpPr>
          <a:xfrm>
            <a:off x="6521035" y="4907225"/>
            <a:ext cx="2831794" cy="3487534"/>
            <a:chOff x="0" y="0"/>
            <a:chExt cx="2831792" cy="3487533"/>
          </a:xfrm>
        </p:grpSpPr>
        <p:sp>
          <p:nvSpPr>
            <p:cNvPr id="119" name="Ligne"/>
            <p:cNvSpPr/>
            <p:nvPr/>
          </p:nvSpPr>
          <p:spPr>
            <a:xfrm flipH="1" flipV="1">
              <a:off x="-1" y="-1"/>
              <a:ext cx="2042881" cy="2660318"/>
            </a:xfrm>
            <a:prstGeom prst="line">
              <a:avLst/>
            </a:prstGeom>
            <a:noFill/>
            <a:ln w="63500" cap="flat">
              <a:solidFill>
                <a:srgbClr val="E5E5E5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grpSp>
          <p:nvGrpSpPr>
            <p:cNvPr id="3" name="Groupe"/>
            <p:cNvGrpSpPr/>
            <p:nvPr/>
          </p:nvGrpSpPr>
          <p:grpSpPr>
            <a:xfrm>
              <a:off x="1130162" y="1785903"/>
              <a:ext cx="1701631" cy="1701631"/>
              <a:chOff x="0" y="0"/>
              <a:chExt cx="1701630" cy="1701630"/>
            </a:xfrm>
          </p:grpSpPr>
          <p:sp>
            <p:nvSpPr>
              <p:cNvPr id="120" name="Cercle"/>
              <p:cNvSpPr/>
              <p:nvPr/>
            </p:nvSpPr>
            <p:spPr>
              <a:xfrm>
                <a:off x="0" y="0"/>
                <a:ext cx="1701631" cy="1701631"/>
              </a:xfrm>
              <a:prstGeom prst="ellipse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b="0" cap="all">
                    <a:solidFill>
                      <a:srgbClr val="FFFFFF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/>
              </a:p>
            </p:txBody>
          </p:sp>
          <p:sp>
            <p:nvSpPr>
              <p:cNvPr id="121" name="LLCE"/>
              <p:cNvSpPr txBox="1"/>
              <p:nvPr/>
            </p:nvSpPr>
            <p:spPr>
              <a:xfrm>
                <a:off x="698414" y="325768"/>
                <a:ext cx="304801" cy="4737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defTabSz="457200">
                  <a:lnSpc>
                    <a:spcPct val="80000"/>
                  </a:lnSpc>
                  <a:defRPr sz="2500" b="0">
                    <a:solidFill>
                      <a:srgbClr val="FFFFFF"/>
                    </a:solidFill>
                  </a:defRPr>
                </a:lvl1pPr>
              </a:lstStyle>
              <a:p>
                <a:r>
                  <a:t>+</a:t>
                </a:r>
              </a:p>
            </p:txBody>
          </p:sp>
          <p:sp>
            <p:nvSpPr>
              <p:cNvPr id="122" name="Maths"/>
              <p:cNvSpPr txBox="1"/>
              <p:nvPr/>
            </p:nvSpPr>
            <p:spPr>
              <a:xfrm>
                <a:off x="405438" y="91038"/>
                <a:ext cx="890754" cy="4366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defTabSz="457200">
                  <a:lnSpc>
                    <a:spcPct val="80000"/>
                  </a:lnSpc>
                  <a:defRPr sz="2200" b="0">
                    <a:solidFill>
                      <a:srgbClr val="FFFFFF"/>
                    </a:solidFill>
                  </a:defRPr>
                </a:lvl1pPr>
              </a:lstStyle>
              <a:p>
                <a:r>
                  <a:t>Maths</a:t>
                </a:r>
              </a:p>
            </p:txBody>
          </p:sp>
        </p:grpSp>
      </p:grpSp>
      <p:sp>
        <p:nvSpPr>
          <p:cNvPr id="125" name="Ligne"/>
          <p:cNvSpPr/>
          <p:nvPr/>
        </p:nvSpPr>
        <p:spPr>
          <a:xfrm flipH="1">
            <a:off x="5758067" y="3506512"/>
            <a:ext cx="3161682" cy="1809760"/>
          </a:xfrm>
          <a:prstGeom prst="line">
            <a:avLst/>
          </a:prstGeom>
          <a:ln w="25400">
            <a:solidFill>
              <a:srgbClr val="599553"/>
            </a:solidFill>
          </a:ln>
        </p:spPr>
        <p:txBody>
          <a:bodyPr lIns="45718" tIns="45718" rIns="45718" bIns="45718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26" name="Ligne"/>
          <p:cNvSpPr/>
          <p:nvPr/>
        </p:nvSpPr>
        <p:spPr>
          <a:xfrm flipH="1">
            <a:off x="4147614" y="4893755"/>
            <a:ext cx="2255060" cy="1119920"/>
          </a:xfrm>
          <a:prstGeom prst="line">
            <a:avLst/>
          </a:prstGeom>
          <a:ln w="25400">
            <a:solidFill>
              <a:srgbClr val="C02A33"/>
            </a:solidFill>
          </a:ln>
        </p:spPr>
        <p:txBody>
          <a:bodyPr lIns="45718" tIns="45718" rIns="45718" bIns="45718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27" name="Groupe"/>
          <p:cNvSpPr/>
          <p:nvPr/>
        </p:nvSpPr>
        <p:spPr>
          <a:xfrm>
            <a:off x="5335124" y="3709524"/>
            <a:ext cx="2334552" cy="2334552"/>
          </a:xfrm>
          <a:prstGeom prst="ellipse">
            <a:avLst/>
          </a:prstGeom>
          <a:solidFill>
            <a:srgbClr val="EA8F34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>
              <a:defRPr sz="2100" b="0" cap="all">
                <a:solidFill>
                  <a:srgbClr val="FFFFFF"/>
                </a:solidFill>
              </a:defRPr>
            </a:pPr>
            <a:r>
              <a:t>SES</a:t>
            </a:r>
          </a:p>
          <a:p>
            <a:pPr>
              <a:defRPr sz="2100" b="0" cap="all">
                <a:solidFill>
                  <a:srgbClr val="FFFFFF"/>
                </a:solidFill>
              </a:defRPr>
            </a:pPr>
            <a:r>
              <a:t>+</a:t>
            </a:r>
          </a:p>
          <a:p>
            <a:pPr>
              <a:defRPr sz="2100" b="0" cap="all">
                <a:solidFill>
                  <a:srgbClr val="FFFFFF"/>
                </a:solidFill>
              </a:defRPr>
            </a:pPr>
            <a:r>
              <a:t>Maths</a:t>
            </a:r>
          </a:p>
          <a:p>
            <a:pPr>
              <a:defRPr sz="2100" b="0" cap="all">
                <a:solidFill>
                  <a:srgbClr val="FFFFFF"/>
                </a:solidFill>
              </a:defRPr>
            </a:pPr>
            <a:r>
              <a:t>+</a:t>
            </a:r>
          </a:p>
          <a:p>
            <a:pPr>
              <a:defRPr sz="2100" b="0" cap="all">
                <a:solidFill>
                  <a:srgbClr val="FFFFFF"/>
                </a:solidFill>
              </a:defRPr>
            </a:pPr>
            <a:r>
              <a:t>Humanités</a:t>
            </a:r>
          </a:p>
          <a:p>
            <a:pPr>
              <a:defRPr sz="2100" b="0" cap="all">
                <a:solidFill>
                  <a:srgbClr val="FFFFFF"/>
                </a:solidFill>
              </a:defRPr>
            </a:pPr>
            <a:r>
              <a:t>Littérature</a:t>
            </a:r>
          </a:p>
          <a:p>
            <a:pPr>
              <a:defRPr sz="2100" b="0" cap="all">
                <a:solidFill>
                  <a:srgbClr val="FFFFFF"/>
                </a:solidFill>
              </a:defRPr>
            </a:pPr>
            <a:r>
              <a:t>Philo</a:t>
            </a:r>
          </a:p>
        </p:txBody>
      </p:sp>
      <p:sp>
        <p:nvSpPr>
          <p:cNvPr id="128" name="Cercle"/>
          <p:cNvSpPr/>
          <p:nvPr/>
        </p:nvSpPr>
        <p:spPr>
          <a:xfrm>
            <a:off x="8544828" y="2389586"/>
            <a:ext cx="1701631" cy="1701631"/>
          </a:xfrm>
          <a:prstGeom prst="ellipse">
            <a:avLst/>
          </a:prstGeom>
          <a:solidFill>
            <a:srgbClr val="59955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0" cap="all">
                <a:solidFill>
                  <a:srgbClr val="FFFFF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29" name="Maths"/>
          <p:cNvSpPr txBox="1"/>
          <p:nvPr/>
        </p:nvSpPr>
        <p:spPr>
          <a:xfrm>
            <a:off x="8897328" y="3327180"/>
            <a:ext cx="996633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t>Maths</a:t>
            </a:r>
          </a:p>
        </p:txBody>
      </p:sp>
      <p:sp>
        <p:nvSpPr>
          <p:cNvPr id="130" name="SVT"/>
          <p:cNvSpPr txBox="1"/>
          <p:nvPr/>
        </p:nvSpPr>
        <p:spPr>
          <a:xfrm>
            <a:off x="6221234" y="2310720"/>
            <a:ext cx="556604" cy="38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t>SVT</a:t>
            </a:r>
          </a:p>
        </p:txBody>
      </p:sp>
      <p:sp>
        <p:nvSpPr>
          <p:cNvPr id="131" name="Arts"/>
          <p:cNvSpPr txBox="1"/>
          <p:nvPr/>
        </p:nvSpPr>
        <p:spPr>
          <a:xfrm>
            <a:off x="4088096" y="3325630"/>
            <a:ext cx="547676" cy="386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t>Arts</a:t>
            </a:r>
          </a:p>
        </p:txBody>
      </p:sp>
      <p:grpSp>
        <p:nvGrpSpPr>
          <p:cNvPr id="4" name="Groupe"/>
          <p:cNvGrpSpPr/>
          <p:nvPr/>
        </p:nvGrpSpPr>
        <p:grpSpPr>
          <a:xfrm>
            <a:off x="9459714" y="-11961"/>
            <a:ext cx="4335826" cy="5410129"/>
            <a:chOff x="41684" y="164364"/>
            <a:chExt cx="4335824" cy="5410128"/>
          </a:xfrm>
        </p:grpSpPr>
        <p:sp>
          <p:nvSpPr>
            <p:cNvPr id="132" name="Ligne"/>
            <p:cNvSpPr/>
            <p:nvPr/>
          </p:nvSpPr>
          <p:spPr>
            <a:xfrm>
              <a:off x="744472" y="3707909"/>
              <a:ext cx="686447" cy="192374"/>
            </a:xfrm>
            <a:prstGeom prst="line">
              <a:avLst/>
            </a:prstGeom>
            <a:noFill/>
            <a:ln w="25400" cap="flat">
              <a:solidFill>
                <a:srgbClr val="5995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33" name="Ligne"/>
            <p:cNvSpPr/>
            <p:nvPr/>
          </p:nvSpPr>
          <p:spPr>
            <a:xfrm flipV="1">
              <a:off x="41684" y="1701351"/>
              <a:ext cx="208671" cy="836923"/>
            </a:xfrm>
            <a:prstGeom prst="line">
              <a:avLst/>
            </a:prstGeom>
            <a:noFill/>
            <a:ln w="25400" cap="flat">
              <a:solidFill>
                <a:srgbClr val="5995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34" name="Ligne"/>
            <p:cNvSpPr/>
            <p:nvPr/>
          </p:nvSpPr>
          <p:spPr>
            <a:xfrm flipH="1">
              <a:off x="672134" y="2424647"/>
              <a:ext cx="971740" cy="530773"/>
            </a:xfrm>
            <a:prstGeom prst="line">
              <a:avLst/>
            </a:prstGeom>
            <a:noFill/>
            <a:ln w="25400" cap="flat">
              <a:solidFill>
                <a:srgbClr val="5995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35" name="LICENCES…"/>
            <p:cNvSpPr txBox="1"/>
            <p:nvPr/>
          </p:nvSpPr>
          <p:spPr>
            <a:xfrm>
              <a:off x="1686318" y="166783"/>
              <a:ext cx="2015712" cy="35228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599553"/>
                  </a:solidFill>
                </a:defRPr>
              </a:pPr>
              <a:r>
                <a:t>LICENCES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Economie – gestion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MSH / AES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599553"/>
                  </a:solidFill>
                </a:defRPr>
              </a:pPr>
              <a:r>
                <a:t>TQM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599553"/>
                  </a:solidFill>
                </a:defRPr>
              </a:pPr>
              <a:r>
                <a:t> Psychologie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MIASH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DCG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Administration publique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Droit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LEA</a:t>
              </a:r>
            </a:p>
          </p:txBody>
        </p:sp>
        <p:sp>
          <p:nvSpPr>
            <p:cNvPr id="136" name="CPGE…"/>
            <p:cNvSpPr txBox="1"/>
            <p:nvPr/>
          </p:nvSpPr>
          <p:spPr>
            <a:xfrm>
              <a:off x="247944" y="164364"/>
              <a:ext cx="1091456" cy="20942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599553"/>
                  </a:solidFill>
                </a:defRPr>
              </a:pPr>
              <a:r>
                <a:t>CPGE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B/L (LSS)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ECE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D2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DCG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D1</a:t>
              </a:r>
            </a:p>
          </p:txBody>
        </p:sp>
        <p:sp>
          <p:nvSpPr>
            <p:cNvPr id="137" name="DUT…"/>
            <p:cNvSpPr txBox="1"/>
            <p:nvPr/>
          </p:nvSpPr>
          <p:spPr>
            <a:xfrm>
              <a:off x="1483114" y="3783792"/>
              <a:ext cx="2894396" cy="1790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599553"/>
                  </a:solidFill>
                </a:defRPr>
              </a:pPr>
              <a:r>
                <a:t>DUT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GEA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GACO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Techniques de commercialisation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Carrières sociales</a:t>
              </a:r>
            </a:p>
          </p:txBody>
        </p:sp>
      </p:grpSp>
      <p:sp>
        <p:nvSpPr>
          <p:cNvPr id="139" name="LLCE"/>
          <p:cNvSpPr txBox="1"/>
          <p:nvPr/>
        </p:nvSpPr>
        <p:spPr>
          <a:xfrm>
            <a:off x="9011364" y="2679913"/>
            <a:ext cx="743992" cy="498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600" b="0">
                <a:solidFill>
                  <a:srgbClr val="FFFFFF"/>
                </a:solidFill>
              </a:defRPr>
            </a:lvl1pPr>
          </a:lstStyle>
          <a:p>
            <a:r>
              <a:t>SES</a:t>
            </a:r>
          </a:p>
        </p:txBody>
      </p:sp>
      <p:sp>
        <p:nvSpPr>
          <p:cNvPr id="140" name="LLCE"/>
          <p:cNvSpPr txBox="1"/>
          <p:nvPr/>
        </p:nvSpPr>
        <p:spPr>
          <a:xfrm>
            <a:off x="9230959" y="2971136"/>
            <a:ext cx="304801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t>+</a:t>
            </a:r>
          </a:p>
        </p:txBody>
      </p:sp>
      <p:sp>
        <p:nvSpPr>
          <p:cNvPr id="141" name="Etudes supérieures envisagées"/>
          <p:cNvSpPr txBox="1"/>
          <p:nvPr/>
        </p:nvSpPr>
        <p:spPr>
          <a:xfrm>
            <a:off x="4530343" y="14585"/>
            <a:ext cx="3944113" cy="424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Etudes supérieures envisagées</a:t>
            </a:r>
          </a:p>
        </p:txBody>
      </p:sp>
      <p:sp>
        <p:nvSpPr>
          <p:cNvPr id="142" name="Cercle"/>
          <p:cNvSpPr/>
          <p:nvPr/>
        </p:nvSpPr>
        <p:spPr>
          <a:xfrm>
            <a:off x="2094689" y="467094"/>
            <a:ext cx="8815422" cy="8819412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sz="17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43" name="Cercle"/>
          <p:cNvSpPr/>
          <p:nvPr/>
        </p:nvSpPr>
        <p:spPr>
          <a:xfrm>
            <a:off x="4362155" y="2735586"/>
            <a:ext cx="4280490" cy="4282428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44" name="2 spécialités de Terminale"/>
          <p:cNvSpPr txBox="1"/>
          <p:nvPr/>
        </p:nvSpPr>
        <p:spPr>
          <a:xfrm>
            <a:off x="4819446" y="1660827"/>
            <a:ext cx="3365908" cy="424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2 spécialités de Terminale </a:t>
            </a:r>
          </a:p>
        </p:txBody>
      </p:sp>
      <p:sp>
        <p:nvSpPr>
          <p:cNvPr id="145" name="3 spécialités de 1ère"/>
          <p:cNvSpPr txBox="1"/>
          <p:nvPr/>
        </p:nvSpPr>
        <p:spPr>
          <a:xfrm>
            <a:off x="5142953" y="3307070"/>
            <a:ext cx="2718894" cy="424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3 spécialités de 1ère </a:t>
            </a:r>
          </a:p>
        </p:txBody>
      </p:sp>
      <p:sp>
        <p:nvSpPr>
          <p:cNvPr id="146" name="Cercle"/>
          <p:cNvSpPr/>
          <p:nvPr/>
        </p:nvSpPr>
        <p:spPr>
          <a:xfrm>
            <a:off x="2914737" y="5397405"/>
            <a:ext cx="1679955" cy="1679957"/>
          </a:xfrm>
          <a:prstGeom prst="ellipse">
            <a:avLst/>
          </a:prstGeom>
          <a:solidFill>
            <a:srgbClr val="C02A33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7" name="HG…"/>
          <p:cNvSpPr txBox="1"/>
          <p:nvPr/>
        </p:nvSpPr>
        <p:spPr>
          <a:xfrm>
            <a:off x="3052912" y="6006707"/>
            <a:ext cx="1403605" cy="10088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2000" b="0">
                <a:solidFill>
                  <a:srgbClr val="FFFFFF"/>
                </a:solidFill>
              </a:defRPr>
            </a:pPr>
            <a:r>
              <a:t>Humanités</a:t>
            </a:r>
          </a:p>
          <a:p>
            <a:pPr defTabSz="457200">
              <a:defRPr sz="2000" b="0">
                <a:solidFill>
                  <a:srgbClr val="FFFFFF"/>
                </a:solidFill>
              </a:defRPr>
            </a:pPr>
            <a:r>
              <a:t>Littérature</a:t>
            </a:r>
          </a:p>
          <a:p>
            <a:pPr defTabSz="457200">
              <a:defRPr sz="2000" b="0">
                <a:solidFill>
                  <a:srgbClr val="FFFFFF"/>
                </a:solidFill>
              </a:defRPr>
            </a:pPr>
            <a:r>
              <a:t>Philo</a:t>
            </a:r>
          </a:p>
        </p:txBody>
      </p:sp>
      <p:sp>
        <p:nvSpPr>
          <p:cNvPr id="148" name="LLCE"/>
          <p:cNvSpPr txBox="1"/>
          <p:nvPr/>
        </p:nvSpPr>
        <p:spPr>
          <a:xfrm>
            <a:off x="3455375" y="5453589"/>
            <a:ext cx="598679" cy="399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000" b="0">
                <a:solidFill>
                  <a:srgbClr val="FFFFFF"/>
                </a:solidFill>
              </a:defRPr>
            </a:lvl1pPr>
          </a:lstStyle>
          <a:p>
            <a:r>
              <a:t>SES</a:t>
            </a:r>
          </a:p>
        </p:txBody>
      </p:sp>
      <p:sp>
        <p:nvSpPr>
          <p:cNvPr id="149" name="LLCE"/>
          <p:cNvSpPr txBox="1"/>
          <p:nvPr/>
        </p:nvSpPr>
        <p:spPr>
          <a:xfrm>
            <a:off x="3602314" y="5695079"/>
            <a:ext cx="304801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t>+</a:t>
            </a:r>
          </a:p>
        </p:txBody>
      </p:sp>
      <p:grpSp>
        <p:nvGrpSpPr>
          <p:cNvPr id="5" name="Groupe"/>
          <p:cNvGrpSpPr/>
          <p:nvPr/>
        </p:nvGrpSpPr>
        <p:grpSpPr>
          <a:xfrm>
            <a:off x="172700" y="3570631"/>
            <a:ext cx="3677808" cy="6147285"/>
            <a:chOff x="0" y="0"/>
            <a:chExt cx="3677807" cy="6147284"/>
          </a:xfrm>
        </p:grpSpPr>
        <p:sp>
          <p:nvSpPr>
            <p:cNvPr id="150" name="Ligne"/>
            <p:cNvSpPr/>
            <p:nvPr/>
          </p:nvSpPr>
          <p:spPr>
            <a:xfrm flipH="1" flipV="1">
              <a:off x="1634870" y="1328448"/>
              <a:ext cx="1294737" cy="756437"/>
            </a:xfrm>
            <a:prstGeom prst="line">
              <a:avLst/>
            </a:prstGeom>
            <a:noFill/>
            <a:ln w="25400" cap="flat">
              <a:solidFill>
                <a:srgbClr val="C02A3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51" name="Ligne"/>
            <p:cNvSpPr/>
            <p:nvPr/>
          </p:nvSpPr>
          <p:spPr>
            <a:xfrm flipV="1">
              <a:off x="1925544" y="3018708"/>
              <a:ext cx="911520" cy="476769"/>
            </a:xfrm>
            <a:prstGeom prst="line">
              <a:avLst/>
            </a:prstGeom>
            <a:noFill/>
            <a:ln w="25400" cap="flat">
              <a:solidFill>
                <a:srgbClr val="C02A3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52" name="Ligne"/>
            <p:cNvSpPr/>
            <p:nvPr/>
          </p:nvSpPr>
          <p:spPr>
            <a:xfrm flipV="1">
              <a:off x="3006711" y="3430019"/>
              <a:ext cx="353660" cy="1178401"/>
            </a:xfrm>
            <a:prstGeom prst="line">
              <a:avLst/>
            </a:prstGeom>
            <a:noFill/>
            <a:ln w="25400" cap="flat">
              <a:solidFill>
                <a:srgbClr val="C02A3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53" name="LICENCES…"/>
            <p:cNvSpPr txBox="1"/>
            <p:nvPr/>
          </p:nvSpPr>
          <p:spPr>
            <a:xfrm>
              <a:off x="0" y="0"/>
              <a:ext cx="1652025" cy="26123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C02A33"/>
                  </a:solidFill>
                </a:defRPr>
              </a:pPr>
              <a:r>
                <a:t>LICENCES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C02A33"/>
                  </a:solidFill>
                </a:defRPr>
              </a:pPr>
              <a:r>
                <a:t> Sociologie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C02A33"/>
                  </a:solidFill>
                </a:defRPr>
              </a:pPr>
              <a:r>
                <a:t> Sciences de l’éducation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C02A33"/>
                  </a:solidFill>
                </a:defRPr>
              </a:pPr>
              <a:r>
                <a:t>- Sciences de l’Homme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C02A33"/>
                  </a:solidFill>
                </a:defRPr>
              </a:pPr>
              <a:r>
                <a:t> Droit 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C02A33"/>
                  </a:solidFill>
                </a:defRPr>
              </a:pPr>
              <a:r>
                <a:t> Sciences Po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C02A33"/>
                  </a:solidFill>
                </a:defRPr>
              </a:pPr>
              <a:r>
                <a:t> Philosophie</a:t>
              </a:r>
            </a:p>
          </p:txBody>
        </p:sp>
        <p:sp>
          <p:nvSpPr>
            <p:cNvPr id="154" name="CPGE…"/>
            <p:cNvSpPr txBox="1"/>
            <p:nvPr/>
          </p:nvSpPr>
          <p:spPr>
            <a:xfrm>
              <a:off x="2270243" y="4570809"/>
              <a:ext cx="791889" cy="6655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C02A33"/>
                  </a:solidFill>
                </a:defRPr>
              </a:pPr>
              <a:r>
                <a:t>CPGE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C02A33"/>
                  </a:solidFill>
                </a:defRPr>
              </a:pPr>
              <a:r>
                <a:t>- D1</a:t>
              </a:r>
            </a:p>
          </p:txBody>
        </p:sp>
        <p:sp>
          <p:nvSpPr>
            <p:cNvPr id="155" name="ECOLES…"/>
            <p:cNvSpPr txBox="1"/>
            <p:nvPr/>
          </p:nvSpPr>
          <p:spPr>
            <a:xfrm>
              <a:off x="2247668" y="5267122"/>
              <a:ext cx="1430140" cy="8801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C02A33"/>
                  </a:solidFill>
                </a:defRPr>
              </a:pPr>
              <a:r>
                <a:t>ECOLES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C02A33"/>
                  </a:solidFill>
                </a:defRPr>
              </a:pPr>
              <a:r>
                <a:t>- Formations du social</a:t>
              </a:r>
            </a:p>
          </p:txBody>
        </p:sp>
        <p:sp>
          <p:nvSpPr>
            <p:cNvPr id="156" name="DUT…"/>
            <p:cNvSpPr txBox="1"/>
            <p:nvPr/>
          </p:nvSpPr>
          <p:spPr>
            <a:xfrm>
              <a:off x="1066294" y="3241131"/>
              <a:ext cx="1783118" cy="8801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C02A33"/>
                  </a:solidFill>
                </a:defRPr>
              </a:pPr>
              <a:r>
                <a:t>DUT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C02A33"/>
                  </a:solidFill>
                </a:defRPr>
              </a:pPr>
              <a:r>
                <a:t>- Carrières sociales</a:t>
              </a:r>
            </a:p>
          </p:txBody>
        </p:sp>
      </p:grpSp>
      <p:sp>
        <p:nvSpPr>
          <p:cNvPr id="158" name="Réalisé par le…"/>
          <p:cNvSpPr txBox="1"/>
          <p:nvPr/>
        </p:nvSpPr>
        <p:spPr>
          <a:xfrm>
            <a:off x="8369998" y="8830115"/>
            <a:ext cx="4634599" cy="8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Réalisé par le </a:t>
            </a:r>
          </a:p>
          <a:p>
            <a:pPr defTabSz="457200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Groupe de Ressources Disciplinaires de SES</a:t>
            </a:r>
          </a:p>
          <a:p>
            <a:pPr defTabSz="457200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de l’Académie de Lyon</a:t>
            </a:r>
          </a:p>
        </p:txBody>
      </p:sp>
      <p:sp>
        <p:nvSpPr>
          <p:cNvPr id="159" name="HG…"/>
          <p:cNvSpPr txBox="1"/>
          <p:nvPr/>
        </p:nvSpPr>
        <p:spPr>
          <a:xfrm>
            <a:off x="7755989" y="7306913"/>
            <a:ext cx="1532536" cy="1122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2200" b="0">
                <a:solidFill>
                  <a:srgbClr val="FFFFFF"/>
                </a:solidFill>
              </a:defRPr>
            </a:pPr>
            <a:r>
              <a:t>Humanités</a:t>
            </a:r>
          </a:p>
          <a:p>
            <a:pPr defTabSz="457200">
              <a:defRPr sz="2200" b="0">
                <a:solidFill>
                  <a:srgbClr val="FFFFFF"/>
                </a:solidFill>
              </a:defRPr>
            </a:pPr>
            <a:r>
              <a:t>Littérature</a:t>
            </a:r>
          </a:p>
          <a:p>
            <a:pPr defTabSz="457200">
              <a:defRPr sz="2200" b="0">
                <a:solidFill>
                  <a:srgbClr val="FFFFFF"/>
                </a:solidFill>
              </a:defRPr>
            </a:pPr>
            <a:r>
              <a:t>Philo</a:t>
            </a:r>
          </a:p>
        </p:txBody>
      </p:sp>
    </p:spTree>
    <p:custDataLst>
      <p:tags r:id="rId1"/>
    </p:custDataLst>
  </p:cSld>
  <p:clrMapOvr>
    <a:masterClrMapping/>
  </p:clrMapOvr>
  <p:transition advClick="0" advTm="12089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125" grpId="0" animBg="1" advAuto="0"/>
      <p:bldP spid="126" grpId="0" animBg="1" advAuto="0"/>
      <p:bldP spid="127" grpId="0" animBg="1" advAuto="0"/>
      <p:bldP spid="128" grpId="0" animBg="1" advAuto="0"/>
      <p:bldP spid="4" grpId="0" animBg="1" advAuto="0"/>
      <p:bldP spid="141" grpId="0" animBg="1" advAuto="0"/>
      <p:bldP spid="142" grpId="0" animBg="1" advAuto="0"/>
      <p:bldP spid="143" grpId="0" animBg="1" advAuto="0"/>
      <p:bldP spid="144" grpId="0" animBg="1" advAuto="0"/>
      <p:bldP spid="145" grpId="0" animBg="1" advAuto="0"/>
      <p:bldP spid="146" grpId="0" animBg="1" advAuto="0"/>
      <p:bldP spid="5" grpId="0" animBg="1" advAuto="0"/>
      <p:bldP spid="158" grpId="0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"/>
          <p:cNvGrpSpPr/>
          <p:nvPr/>
        </p:nvGrpSpPr>
        <p:grpSpPr>
          <a:xfrm>
            <a:off x="5758067" y="2389586"/>
            <a:ext cx="4488392" cy="2926686"/>
            <a:chOff x="0" y="0"/>
            <a:chExt cx="4488391" cy="2926685"/>
          </a:xfrm>
        </p:grpSpPr>
        <p:sp>
          <p:nvSpPr>
            <p:cNvPr id="119" name="Ligne"/>
            <p:cNvSpPr/>
            <p:nvPr/>
          </p:nvSpPr>
          <p:spPr>
            <a:xfrm flipH="1">
              <a:off x="0" y="1116925"/>
              <a:ext cx="3161682" cy="1809761"/>
            </a:xfrm>
            <a:prstGeom prst="line">
              <a:avLst/>
            </a:prstGeom>
            <a:noFill/>
            <a:ln w="25400" cap="flat">
              <a:solidFill>
                <a:srgbClr val="2E578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20" name="Cercle"/>
            <p:cNvSpPr/>
            <p:nvPr/>
          </p:nvSpPr>
          <p:spPr>
            <a:xfrm>
              <a:off x="2786761" y="0"/>
              <a:ext cx="1701631" cy="1701631"/>
            </a:xfrm>
            <a:prstGeom prst="ellipse">
              <a:avLst/>
            </a:prstGeom>
            <a:solidFill>
              <a:srgbClr val="2E578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0" cap="all">
                  <a:solidFill>
                    <a:srgbClr val="FFFFFF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</p:grpSp>
      <p:grpSp>
        <p:nvGrpSpPr>
          <p:cNvPr id="3" name="Groupe"/>
          <p:cNvGrpSpPr/>
          <p:nvPr/>
        </p:nvGrpSpPr>
        <p:grpSpPr>
          <a:xfrm>
            <a:off x="6492910" y="4794090"/>
            <a:ext cx="2542419" cy="3783494"/>
            <a:chOff x="0" y="0"/>
            <a:chExt cx="2542417" cy="3783493"/>
          </a:xfrm>
        </p:grpSpPr>
        <p:sp>
          <p:nvSpPr>
            <p:cNvPr id="122" name="Ligne"/>
            <p:cNvSpPr/>
            <p:nvPr/>
          </p:nvSpPr>
          <p:spPr>
            <a:xfrm flipH="1" flipV="1">
              <a:off x="0" y="-1"/>
              <a:ext cx="1691995" cy="2828627"/>
            </a:xfrm>
            <a:prstGeom prst="line">
              <a:avLst/>
            </a:prstGeom>
            <a:noFill/>
            <a:ln w="63500" cap="flat">
              <a:solidFill>
                <a:srgbClr val="E5E5E5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grpSp>
          <p:nvGrpSpPr>
            <p:cNvPr id="4" name="Groupe"/>
            <p:cNvGrpSpPr/>
            <p:nvPr/>
          </p:nvGrpSpPr>
          <p:grpSpPr>
            <a:xfrm>
              <a:off x="840787" y="2081863"/>
              <a:ext cx="1701631" cy="1701631"/>
              <a:chOff x="0" y="0"/>
              <a:chExt cx="1701630" cy="1701630"/>
            </a:xfrm>
          </p:grpSpPr>
          <p:sp>
            <p:nvSpPr>
              <p:cNvPr id="123" name="Cercle"/>
              <p:cNvSpPr/>
              <p:nvPr/>
            </p:nvSpPr>
            <p:spPr>
              <a:xfrm>
                <a:off x="0" y="0"/>
                <a:ext cx="1701631" cy="1701631"/>
              </a:xfrm>
              <a:prstGeom prst="ellipse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b="0" cap="all">
                    <a:solidFill>
                      <a:srgbClr val="FFFFFF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/>
              </a:p>
            </p:txBody>
          </p:sp>
          <p:sp>
            <p:nvSpPr>
              <p:cNvPr id="124" name="LLCE"/>
              <p:cNvSpPr txBox="1"/>
              <p:nvPr/>
            </p:nvSpPr>
            <p:spPr>
              <a:xfrm>
                <a:off x="698415" y="525679"/>
                <a:ext cx="304801" cy="4737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defTabSz="457200">
                  <a:lnSpc>
                    <a:spcPct val="80000"/>
                  </a:lnSpc>
                  <a:defRPr sz="2500" b="0">
                    <a:solidFill>
                      <a:srgbClr val="FFFFFF"/>
                    </a:solidFill>
                  </a:defRPr>
                </a:lvl1pPr>
              </a:lstStyle>
              <a:p>
                <a:r>
                  <a:t>+</a:t>
                </a:r>
              </a:p>
            </p:txBody>
          </p:sp>
          <p:sp>
            <p:nvSpPr>
              <p:cNvPr id="125" name="HG…"/>
              <p:cNvSpPr txBox="1"/>
              <p:nvPr/>
            </p:nvSpPr>
            <p:spPr>
              <a:xfrm>
                <a:off x="223879" y="905545"/>
                <a:ext cx="1253872" cy="659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 defTabSz="457200">
                  <a:lnSpc>
                    <a:spcPct val="80000"/>
                  </a:lnSpc>
                  <a:defRPr sz="1500" b="0">
                    <a:solidFill>
                      <a:srgbClr val="FFFFFF"/>
                    </a:solidFill>
                  </a:defRPr>
                </a:pPr>
                <a:r>
                  <a:t>HG</a:t>
                </a:r>
              </a:p>
              <a:p>
                <a:pPr defTabSz="457200">
                  <a:lnSpc>
                    <a:spcPct val="80000"/>
                  </a:lnSpc>
                  <a:defRPr sz="1500" b="0">
                    <a:solidFill>
                      <a:srgbClr val="FFFFFF"/>
                    </a:solidFill>
                  </a:defRPr>
                </a:pPr>
                <a:r>
                  <a:t>Géopolitique</a:t>
                </a:r>
              </a:p>
              <a:p>
                <a:pPr defTabSz="457200">
                  <a:lnSpc>
                    <a:spcPct val="80000"/>
                  </a:lnSpc>
                  <a:defRPr sz="1500" b="0">
                    <a:solidFill>
                      <a:srgbClr val="FFFFFF"/>
                    </a:solidFill>
                  </a:defRPr>
                </a:pPr>
                <a:r>
                  <a:t>Sciences Po</a:t>
                </a:r>
              </a:p>
            </p:txBody>
          </p:sp>
          <p:sp>
            <p:nvSpPr>
              <p:cNvPr id="126" name="HG…"/>
              <p:cNvSpPr txBox="1"/>
              <p:nvPr/>
            </p:nvSpPr>
            <p:spPr>
              <a:xfrm>
                <a:off x="277943" y="52669"/>
                <a:ext cx="1145744" cy="69254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 defTabSz="457200">
                  <a:lnSpc>
                    <a:spcPct val="80000"/>
                  </a:lnSpc>
                  <a:defRPr sz="1600" b="0">
                    <a:solidFill>
                      <a:srgbClr val="FFFFFF"/>
                    </a:solidFill>
                  </a:defRPr>
                </a:pPr>
                <a:r>
                  <a:t>Humanités</a:t>
                </a:r>
              </a:p>
              <a:p>
                <a:pPr defTabSz="457200">
                  <a:lnSpc>
                    <a:spcPct val="80000"/>
                  </a:lnSpc>
                  <a:defRPr sz="1600" b="0">
                    <a:solidFill>
                      <a:srgbClr val="FFFFFF"/>
                    </a:solidFill>
                  </a:defRPr>
                </a:pPr>
                <a:r>
                  <a:t>Lettres</a:t>
                </a:r>
              </a:p>
              <a:p>
                <a:pPr defTabSz="457200">
                  <a:lnSpc>
                    <a:spcPct val="80000"/>
                  </a:lnSpc>
                  <a:defRPr sz="1600" b="0">
                    <a:solidFill>
                      <a:srgbClr val="FFFFFF"/>
                    </a:solidFill>
                  </a:defRPr>
                </a:pPr>
                <a:r>
                  <a:t>Philo</a:t>
                </a:r>
              </a:p>
            </p:txBody>
          </p:sp>
        </p:grpSp>
      </p:grpSp>
      <p:grpSp>
        <p:nvGrpSpPr>
          <p:cNvPr id="5" name="Groupe"/>
          <p:cNvGrpSpPr/>
          <p:nvPr/>
        </p:nvGrpSpPr>
        <p:grpSpPr>
          <a:xfrm>
            <a:off x="111197" y="3560491"/>
            <a:ext cx="5697936" cy="6225058"/>
            <a:chOff x="0" y="0"/>
            <a:chExt cx="5697934" cy="6225056"/>
          </a:xfrm>
        </p:grpSpPr>
        <p:sp>
          <p:nvSpPr>
            <p:cNvPr id="129" name="Ligne"/>
            <p:cNvSpPr/>
            <p:nvPr/>
          </p:nvSpPr>
          <p:spPr>
            <a:xfrm>
              <a:off x="1395620" y="713276"/>
              <a:ext cx="2364762" cy="1894179"/>
            </a:xfrm>
            <a:prstGeom prst="line">
              <a:avLst/>
            </a:prstGeom>
            <a:noFill/>
            <a:ln w="25400" cap="flat">
              <a:solidFill>
                <a:srgbClr val="EA8F34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30" name="Ligne"/>
            <p:cNvSpPr/>
            <p:nvPr/>
          </p:nvSpPr>
          <p:spPr>
            <a:xfrm flipH="1">
              <a:off x="3718679" y="2594257"/>
              <a:ext cx="1" cy="2397520"/>
            </a:xfrm>
            <a:prstGeom prst="line">
              <a:avLst/>
            </a:prstGeom>
            <a:noFill/>
            <a:ln w="25400" cap="flat">
              <a:solidFill>
                <a:srgbClr val="EA8F34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31" name="Ligne"/>
            <p:cNvSpPr/>
            <p:nvPr/>
          </p:nvSpPr>
          <p:spPr>
            <a:xfrm flipH="1">
              <a:off x="1694143" y="2591489"/>
              <a:ext cx="1965438" cy="1042079"/>
            </a:xfrm>
            <a:prstGeom prst="line">
              <a:avLst/>
            </a:prstGeom>
            <a:noFill/>
            <a:ln w="25400" cap="flat">
              <a:solidFill>
                <a:srgbClr val="EA8F34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grpSp>
          <p:nvGrpSpPr>
            <p:cNvPr id="6" name="Groupe"/>
            <p:cNvGrpSpPr/>
            <p:nvPr/>
          </p:nvGrpSpPr>
          <p:grpSpPr>
            <a:xfrm>
              <a:off x="0" y="0"/>
              <a:ext cx="5697935" cy="6225057"/>
              <a:chOff x="0" y="0"/>
              <a:chExt cx="5697934" cy="6225056"/>
            </a:xfrm>
          </p:grpSpPr>
          <p:sp>
            <p:nvSpPr>
              <p:cNvPr id="132" name="LICENCES…"/>
              <p:cNvSpPr txBox="1"/>
              <p:nvPr/>
            </p:nvSpPr>
            <p:spPr>
              <a:xfrm>
                <a:off x="84564" y="2286028"/>
                <a:ext cx="2194104" cy="364858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 u="sng">
                    <a:solidFill>
                      <a:srgbClr val="DE6A10"/>
                    </a:solidFill>
                  </a:defRPr>
                </a:pPr>
                <a:r>
                  <a:t>LICENCES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DE6A10"/>
                    </a:solidFill>
                  </a:defRPr>
                </a:pPr>
                <a:r>
                  <a:t>- Droit Sciences Po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DE6A10"/>
                    </a:solidFill>
                  </a:defRPr>
                </a:pPr>
                <a:r>
                  <a:t>- Sociologie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DE6A10"/>
                    </a:solidFill>
                  </a:defRPr>
                </a:pPr>
                <a:r>
                  <a:t>- Sciences de l’Homme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DE6A10"/>
                    </a:solidFill>
                  </a:defRPr>
                </a:pPr>
                <a:r>
                  <a:t>- Sciences Sociales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DE6A10"/>
                    </a:solidFill>
                  </a:defRPr>
                </a:pPr>
                <a:r>
                  <a:t>- Histoire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DE6A10"/>
                    </a:solidFill>
                  </a:defRPr>
                </a:pPr>
                <a:r>
                  <a:t>- Géographie – aménagement du territoire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DE6A10"/>
                    </a:solidFill>
                  </a:defRPr>
                </a:pPr>
                <a:r>
                  <a:t>- Sciences de l’éducation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DE6A10"/>
                    </a:solidFill>
                  </a:defRPr>
                </a:pPr>
                <a:r>
                  <a:t>- Communication</a:t>
                </a:r>
              </a:p>
            </p:txBody>
          </p:sp>
          <p:sp>
            <p:nvSpPr>
              <p:cNvPr id="133" name="ECOLES…"/>
              <p:cNvSpPr txBox="1"/>
              <p:nvPr/>
            </p:nvSpPr>
            <p:spPr>
              <a:xfrm>
                <a:off x="0" y="-1"/>
                <a:ext cx="1701631" cy="170180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 u="sng">
                    <a:solidFill>
                      <a:srgbClr val="DE6A10"/>
                    </a:solidFill>
                  </a:defRPr>
                </a:pPr>
                <a:r>
                  <a:t>ECOLES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DE6A10"/>
                    </a:solidFill>
                  </a:defRPr>
                </a:pPr>
                <a:r>
                  <a:t>- IEP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DE6A10"/>
                    </a:solidFill>
                  </a:defRPr>
                </a:pPr>
                <a:r>
                  <a:t>- Ecoles de journalisme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DE6A10"/>
                    </a:solidFill>
                  </a:defRPr>
                </a:pPr>
                <a:r>
                  <a:t>- Formations du social</a:t>
                </a:r>
              </a:p>
            </p:txBody>
          </p:sp>
          <p:sp>
            <p:nvSpPr>
              <p:cNvPr id="134" name="CPGE…"/>
              <p:cNvSpPr txBox="1"/>
              <p:nvPr/>
            </p:nvSpPr>
            <p:spPr>
              <a:xfrm>
                <a:off x="2803539" y="4649272"/>
                <a:ext cx="2894396" cy="66555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 u="sng">
                    <a:solidFill>
                      <a:srgbClr val="DE6A10"/>
                    </a:solidFill>
                  </a:defRPr>
                </a:pPr>
                <a:r>
                  <a:t>CPGE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DE6A10"/>
                    </a:solidFill>
                  </a:defRPr>
                </a:pPr>
                <a:r>
                  <a:t>- D1</a:t>
                </a:r>
              </a:p>
            </p:txBody>
          </p:sp>
          <p:sp>
            <p:nvSpPr>
              <p:cNvPr id="135" name="DUT…"/>
              <p:cNvSpPr txBox="1"/>
              <p:nvPr/>
            </p:nvSpPr>
            <p:spPr>
              <a:xfrm>
                <a:off x="2803539" y="5255994"/>
                <a:ext cx="2894396" cy="96906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 u="sng">
                    <a:solidFill>
                      <a:srgbClr val="DE6A10"/>
                    </a:solidFill>
                  </a:defRPr>
                </a:pPr>
                <a:r>
                  <a:t>DUT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DE6A10"/>
                    </a:solidFill>
                  </a:defRPr>
                </a:pPr>
                <a:r>
                  <a:t>- Carrières sociales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DE6A10"/>
                    </a:solidFill>
                  </a:defRPr>
                </a:pPr>
                <a:r>
                  <a:t>- Info-com -journalisme</a:t>
                </a:r>
              </a:p>
            </p:txBody>
          </p:sp>
        </p:grpSp>
      </p:grpSp>
      <p:sp>
        <p:nvSpPr>
          <p:cNvPr id="138" name="Ligne"/>
          <p:cNvSpPr/>
          <p:nvPr/>
        </p:nvSpPr>
        <p:spPr>
          <a:xfrm flipH="1">
            <a:off x="4147614" y="4893755"/>
            <a:ext cx="2255060" cy="1119920"/>
          </a:xfrm>
          <a:prstGeom prst="line">
            <a:avLst/>
          </a:prstGeom>
          <a:ln w="25400">
            <a:solidFill>
              <a:srgbClr val="DE6A10"/>
            </a:solidFill>
          </a:ln>
        </p:spPr>
        <p:txBody>
          <a:bodyPr lIns="45718" tIns="45718" rIns="45718" bIns="45718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39" name="Groupe"/>
          <p:cNvSpPr/>
          <p:nvPr/>
        </p:nvSpPr>
        <p:spPr>
          <a:xfrm>
            <a:off x="5170024" y="3544424"/>
            <a:ext cx="2664752" cy="2664752"/>
          </a:xfrm>
          <a:prstGeom prst="ellipse">
            <a:avLst/>
          </a:prstGeom>
          <a:solidFill>
            <a:srgbClr val="59955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>
              <a:defRPr sz="2100" b="0" cap="all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0" name="Maths"/>
          <p:cNvSpPr txBox="1"/>
          <p:nvPr/>
        </p:nvSpPr>
        <p:spPr>
          <a:xfrm>
            <a:off x="8597144" y="3053408"/>
            <a:ext cx="1597001" cy="1021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ct val="80000"/>
              </a:lnSpc>
              <a:defRPr sz="2300" b="0">
                <a:solidFill>
                  <a:srgbClr val="FFFFFF"/>
                </a:solidFill>
              </a:defRPr>
            </a:pPr>
            <a:r>
              <a:t>Humanités</a:t>
            </a:r>
          </a:p>
          <a:p>
            <a:pPr defTabSz="457200">
              <a:lnSpc>
                <a:spcPct val="80000"/>
              </a:lnSpc>
              <a:defRPr sz="2300" b="0">
                <a:solidFill>
                  <a:srgbClr val="FFFFFF"/>
                </a:solidFill>
              </a:defRPr>
            </a:pPr>
            <a:r>
              <a:t>Littérature</a:t>
            </a:r>
          </a:p>
          <a:p>
            <a:pPr defTabSz="457200">
              <a:lnSpc>
                <a:spcPct val="80000"/>
              </a:lnSpc>
              <a:defRPr sz="2300" b="0">
                <a:solidFill>
                  <a:srgbClr val="FFFFFF"/>
                </a:solidFill>
              </a:defRPr>
            </a:pPr>
            <a:r>
              <a:t>Philo</a:t>
            </a:r>
          </a:p>
        </p:txBody>
      </p:sp>
      <p:sp>
        <p:nvSpPr>
          <p:cNvPr id="141" name="SVT"/>
          <p:cNvSpPr txBox="1"/>
          <p:nvPr/>
        </p:nvSpPr>
        <p:spPr>
          <a:xfrm>
            <a:off x="6221234" y="2310720"/>
            <a:ext cx="556604" cy="38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t>SVT</a:t>
            </a:r>
          </a:p>
        </p:txBody>
      </p:sp>
      <p:sp>
        <p:nvSpPr>
          <p:cNvPr id="142" name="Humanités LP"/>
          <p:cNvSpPr txBox="1"/>
          <p:nvPr/>
        </p:nvSpPr>
        <p:spPr>
          <a:xfrm>
            <a:off x="5684704" y="7058370"/>
            <a:ext cx="1629665" cy="38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t>Humanités LP</a:t>
            </a:r>
          </a:p>
        </p:txBody>
      </p:sp>
      <p:sp>
        <p:nvSpPr>
          <p:cNvPr id="143" name="Arts"/>
          <p:cNvSpPr txBox="1"/>
          <p:nvPr/>
        </p:nvSpPr>
        <p:spPr>
          <a:xfrm>
            <a:off x="4088096" y="3325630"/>
            <a:ext cx="547676" cy="386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t>Arts</a:t>
            </a:r>
          </a:p>
        </p:txBody>
      </p:sp>
      <p:sp>
        <p:nvSpPr>
          <p:cNvPr id="144" name="LLCE"/>
          <p:cNvSpPr txBox="1"/>
          <p:nvPr/>
        </p:nvSpPr>
        <p:spPr>
          <a:xfrm>
            <a:off x="9059976" y="2443567"/>
            <a:ext cx="671336" cy="449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300" b="0">
                <a:solidFill>
                  <a:srgbClr val="FFFFFF"/>
                </a:solidFill>
              </a:defRPr>
            </a:lvl1pPr>
          </a:lstStyle>
          <a:p>
            <a:r>
              <a:t>SES</a:t>
            </a:r>
          </a:p>
        </p:txBody>
      </p:sp>
      <p:sp>
        <p:nvSpPr>
          <p:cNvPr id="145" name="LLCE"/>
          <p:cNvSpPr txBox="1"/>
          <p:nvPr/>
        </p:nvSpPr>
        <p:spPr>
          <a:xfrm>
            <a:off x="9243243" y="2705732"/>
            <a:ext cx="304801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t>+</a:t>
            </a:r>
          </a:p>
        </p:txBody>
      </p:sp>
      <p:sp>
        <p:nvSpPr>
          <p:cNvPr id="146" name="Etudes supérieures envisagées"/>
          <p:cNvSpPr txBox="1"/>
          <p:nvPr/>
        </p:nvSpPr>
        <p:spPr>
          <a:xfrm>
            <a:off x="4530343" y="14585"/>
            <a:ext cx="3944113" cy="424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Etudes supérieures envisagées</a:t>
            </a:r>
          </a:p>
        </p:txBody>
      </p:sp>
      <p:sp>
        <p:nvSpPr>
          <p:cNvPr id="147" name="Cercle"/>
          <p:cNvSpPr/>
          <p:nvPr/>
        </p:nvSpPr>
        <p:spPr>
          <a:xfrm>
            <a:off x="2094689" y="467094"/>
            <a:ext cx="8815422" cy="8819412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sz="17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48" name="Cercle"/>
          <p:cNvSpPr/>
          <p:nvPr/>
        </p:nvSpPr>
        <p:spPr>
          <a:xfrm>
            <a:off x="4362155" y="2735586"/>
            <a:ext cx="4280490" cy="4282428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49" name="2 spécialités de Terminale"/>
          <p:cNvSpPr txBox="1"/>
          <p:nvPr/>
        </p:nvSpPr>
        <p:spPr>
          <a:xfrm>
            <a:off x="4819446" y="1660827"/>
            <a:ext cx="3365908" cy="424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2 spécialités de Terminale </a:t>
            </a:r>
          </a:p>
        </p:txBody>
      </p:sp>
      <p:sp>
        <p:nvSpPr>
          <p:cNvPr id="150" name="3 spécialités de 1ère"/>
          <p:cNvSpPr txBox="1"/>
          <p:nvPr/>
        </p:nvSpPr>
        <p:spPr>
          <a:xfrm>
            <a:off x="5170024" y="3061284"/>
            <a:ext cx="2718893" cy="424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3 spécialités de 1ère </a:t>
            </a:r>
          </a:p>
        </p:txBody>
      </p:sp>
      <p:sp>
        <p:nvSpPr>
          <p:cNvPr id="151" name="Cercle"/>
          <p:cNvSpPr/>
          <p:nvPr/>
        </p:nvSpPr>
        <p:spPr>
          <a:xfrm>
            <a:off x="2917718" y="5291907"/>
            <a:ext cx="1718055" cy="1718057"/>
          </a:xfrm>
          <a:prstGeom prst="ellipse">
            <a:avLst/>
          </a:prstGeom>
          <a:solidFill>
            <a:srgbClr val="EA8F34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2" name="HG…"/>
          <p:cNvSpPr txBox="1"/>
          <p:nvPr/>
        </p:nvSpPr>
        <p:spPr>
          <a:xfrm>
            <a:off x="2913259" y="5803660"/>
            <a:ext cx="1709700" cy="922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ct val="80000"/>
              </a:lnSpc>
              <a:defRPr sz="2100" b="0">
                <a:solidFill>
                  <a:srgbClr val="FFFFFF"/>
                </a:solidFill>
              </a:defRPr>
            </a:pPr>
            <a:r>
              <a:t>HG</a:t>
            </a:r>
          </a:p>
          <a:p>
            <a:pPr defTabSz="457200">
              <a:lnSpc>
                <a:spcPct val="80000"/>
              </a:lnSpc>
              <a:defRPr sz="2100" b="0">
                <a:solidFill>
                  <a:srgbClr val="FFFFFF"/>
                </a:solidFill>
              </a:defRPr>
            </a:pPr>
            <a:r>
              <a:t>Géopolitique</a:t>
            </a:r>
          </a:p>
          <a:p>
            <a:pPr defTabSz="457200">
              <a:lnSpc>
                <a:spcPct val="80000"/>
              </a:lnSpc>
              <a:defRPr sz="2100" b="0">
                <a:solidFill>
                  <a:srgbClr val="FFFFFF"/>
                </a:solidFill>
              </a:defRPr>
            </a:pPr>
            <a:r>
              <a:t>Sciences Po</a:t>
            </a:r>
          </a:p>
        </p:txBody>
      </p:sp>
      <p:sp>
        <p:nvSpPr>
          <p:cNvPr id="153" name="LLCE"/>
          <p:cNvSpPr txBox="1"/>
          <p:nvPr/>
        </p:nvSpPr>
        <p:spPr>
          <a:xfrm>
            <a:off x="3431142" y="5289013"/>
            <a:ext cx="647117" cy="4366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200" b="0">
                <a:solidFill>
                  <a:srgbClr val="FFFFFF"/>
                </a:solidFill>
              </a:defRPr>
            </a:lvl1pPr>
          </a:lstStyle>
          <a:p>
            <a:r>
              <a:t>SES</a:t>
            </a:r>
          </a:p>
        </p:txBody>
      </p:sp>
      <p:sp>
        <p:nvSpPr>
          <p:cNvPr id="154" name="LLCE"/>
          <p:cNvSpPr txBox="1"/>
          <p:nvPr/>
        </p:nvSpPr>
        <p:spPr>
          <a:xfrm>
            <a:off x="3602300" y="5481464"/>
            <a:ext cx="304801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t>+</a:t>
            </a:r>
          </a:p>
        </p:txBody>
      </p:sp>
      <p:sp>
        <p:nvSpPr>
          <p:cNvPr id="155" name="Réalisé par le…"/>
          <p:cNvSpPr txBox="1"/>
          <p:nvPr/>
        </p:nvSpPr>
        <p:spPr>
          <a:xfrm>
            <a:off x="8369998" y="8830115"/>
            <a:ext cx="4634599" cy="8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Réalisé par le </a:t>
            </a:r>
          </a:p>
          <a:p>
            <a:pPr defTabSz="457200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Groupe de Ressources Disciplinaires de SES</a:t>
            </a:r>
          </a:p>
          <a:p>
            <a:pPr defTabSz="457200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de l’Académie de Lyon</a:t>
            </a:r>
          </a:p>
        </p:txBody>
      </p:sp>
      <p:sp>
        <p:nvSpPr>
          <p:cNvPr id="156" name="HG…"/>
          <p:cNvSpPr txBox="1"/>
          <p:nvPr/>
        </p:nvSpPr>
        <p:spPr>
          <a:xfrm>
            <a:off x="5736132" y="5291907"/>
            <a:ext cx="1532536" cy="9884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ct val="80000"/>
              </a:lnSpc>
              <a:defRPr sz="2200" b="0">
                <a:solidFill>
                  <a:srgbClr val="FFFFFF"/>
                </a:solidFill>
              </a:defRPr>
            </a:pPr>
            <a:r>
              <a:t>Humanités</a:t>
            </a:r>
          </a:p>
          <a:p>
            <a:pPr defTabSz="457200">
              <a:lnSpc>
                <a:spcPct val="80000"/>
              </a:lnSpc>
              <a:defRPr sz="2200" b="0">
                <a:solidFill>
                  <a:srgbClr val="FFFFFF"/>
                </a:solidFill>
              </a:defRPr>
            </a:pPr>
            <a:r>
              <a:t>Littérature</a:t>
            </a:r>
          </a:p>
          <a:p>
            <a:pPr defTabSz="457200">
              <a:lnSpc>
                <a:spcPct val="80000"/>
              </a:lnSpc>
              <a:defRPr sz="2200" b="0">
                <a:solidFill>
                  <a:srgbClr val="FFFFFF"/>
                </a:solidFill>
              </a:defRPr>
            </a:pPr>
            <a:r>
              <a:t>Philo</a:t>
            </a:r>
          </a:p>
        </p:txBody>
      </p:sp>
      <p:sp>
        <p:nvSpPr>
          <p:cNvPr id="157" name="HG…"/>
          <p:cNvSpPr txBox="1"/>
          <p:nvPr/>
        </p:nvSpPr>
        <p:spPr>
          <a:xfrm>
            <a:off x="5636635" y="4158258"/>
            <a:ext cx="1785671" cy="9884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ct val="80000"/>
              </a:lnSpc>
              <a:defRPr sz="2200" b="0">
                <a:solidFill>
                  <a:srgbClr val="FFFFFF"/>
                </a:solidFill>
              </a:defRPr>
            </a:pPr>
            <a:r>
              <a:t>HG</a:t>
            </a:r>
          </a:p>
          <a:p>
            <a:pPr defTabSz="457200">
              <a:lnSpc>
                <a:spcPct val="80000"/>
              </a:lnSpc>
              <a:defRPr sz="2200" b="0">
                <a:solidFill>
                  <a:srgbClr val="FFFFFF"/>
                </a:solidFill>
              </a:defRPr>
            </a:pPr>
            <a:r>
              <a:t>Géopolitique</a:t>
            </a:r>
          </a:p>
          <a:p>
            <a:pPr defTabSz="457200">
              <a:lnSpc>
                <a:spcPct val="80000"/>
              </a:lnSpc>
              <a:defRPr sz="2200" b="0">
                <a:solidFill>
                  <a:srgbClr val="FFFFFF"/>
                </a:solidFill>
              </a:defRPr>
            </a:pPr>
            <a:r>
              <a:t>Sciences Po</a:t>
            </a:r>
          </a:p>
        </p:txBody>
      </p:sp>
      <p:sp>
        <p:nvSpPr>
          <p:cNvPr id="158" name="LLCE"/>
          <p:cNvSpPr txBox="1"/>
          <p:nvPr/>
        </p:nvSpPr>
        <p:spPr>
          <a:xfrm>
            <a:off x="6166732" y="3564035"/>
            <a:ext cx="671336" cy="4490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300" b="0">
                <a:solidFill>
                  <a:srgbClr val="FFFFFF"/>
                </a:solidFill>
              </a:defRPr>
            </a:lvl1pPr>
          </a:lstStyle>
          <a:p>
            <a:r>
              <a:t>SES</a:t>
            </a:r>
          </a:p>
        </p:txBody>
      </p:sp>
      <p:sp>
        <p:nvSpPr>
          <p:cNvPr id="159" name="LLCE"/>
          <p:cNvSpPr txBox="1"/>
          <p:nvPr/>
        </p:nvSpPr>
        <p:spPr>
          <a:xfrm>
            <a:off x="6364916" y="3814536"/>
            <a:ext cx="304801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t>+</a:t>
            </a:r>
          </a:p>
        </p:txBody>
      </p:sp>
      <p:sp>
        <p:nvSpPr>
          <p:cNvPr id="160" name="LLCE"/>
          <p:cNvSpPr txBox="1"/>
          <p:nvPr/>
        </p:nvSpPr>
        <p:spPr>
          <a:xfrm>
            <a:off x="6349999" y="4971504"/>
            <a:ext cx="304801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t>+</a:t>
            </a:r>
          </a:p>
        </p:txBody>
      </p:sp>
      <p:grpSp>
        <p:nvGrpSpPr>
          <p:cNvPr id="7" name="Groupe"/>
          <p:cNvGrpSpPr/>
          <p:nvPr/>
        </p:nvGrpSpPr>
        <p:grpSpPr>
          <a:xfrm>
            <a:off x="9459714" y="138630"/>
            <a:ext cx="3475982" cy="5218931"/>
            <a:chOff x="0" y="0"/>
            <a:chExt cx="3475981" cy="5218929"/>
          </a:xfrm>
        </p:grpSpPr>
        <p:grpSp>
          <p:nvGrpSpPr>
            <p:cNvPr id="8" name="Groupe"/>
            <p:cNvGrpSpPr/>
            <p:nvPr/>
          </p:nvGrpSpPr>
          <p:grpSpPr>
            <a:xfrm>
              <a:off x="-1" y="-1"/>
              <a:ext cx="3349657" cy="5218931"/>
              <a:chOff x="0" y="0"/>
              <a:chExt cx="3349655" cy="5218929"/>
            </a:xfrm>
          </p:grpSpPr>
          <p:sp>
            <p:nvSpPr>
              <p:cNvPr id="161" name="Ligne"/>
              <p:cNvSpPr/>
              <p:nvPr/>
            </p:nvSpPr>
            <p:spPr>
              <a:xfrm>
                <a:off x="702787" y="3392954"/>
                <a:ext cx="827064" cy="363200"/>
              </a:xfrm>
              <a:prstGeom prst="line">
                <a:avLst/>
              </a:prstGeom>
              <a:noFill/>
              <a:ln w="25400" cap="flat">
                <a:solidFill>
                  <a:srgbClr val="2E578C"/>
                </a:solidFill>
                <a:custDash>
                  <a:ds d="200000" sp="200000"/>
                </a:custDash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 defTabSz="457200">
                  <a:lnSpc>
                    <a:spcPct val="80000"/>
                  </a:lnSpc>
                  <a:spcBef>
                    <a:spcPts val="5500"/>
                  </a:spcBef>
                  <a:defRPr sz="5000" b="0">
                    <a:solidFill>
                      <a:srgbClr val="333333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/>
              </a:p>
            </p:txBody>
          </p:sp>
          <p:sp>
            <p:nvSpPr>
              <p:cNvPr id="162" name="Ligne"/>
              <p:cNvSpPr/>
              <p:nvPr/>
            </p:nvSpPr>
            <p:spPr>
              <a:xfrm flipV="1">
                <a:off x="0" y="1386395"/>
                <a:ext cx="208670" cy="836923"/>
              </a:xfrm>
              <a:prstGeom prst="line">
                <a:avLst/>
              </a:prstGeom>
              <a:noFill/>
              <a:ln w="25400" cap="flat">
                <a:solidFill>
                  <a:srgbClr val="2E578C"/>
                </a:solidFill>
                <a:custDash>
                  <a:ds d="200000" sp="200000"/>
                </a:custDash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 defTabSz="457200">
                  <a:lnSpc>
                    <a:spcPct val="80000"/>
                  </a:lnSpc>
                  <a:spcBef>
                    <a:spcPts val="5500"/>
                  </a:spcBef>
                  <a:defRPr sz="5000" b="0">
                    <a:solidFill>
                      <a:srgbClr val="333333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/>
              </a:p>
            </p:txBody>
          </p:sp>
          <p:sp>
            <p:nvSpPr>
              <p:cNvPr id="163" name="Ligne"/>
              <p:cNvSpPr/>
              <p:nvPr/>
            </p:nvSpPr>
            <p:spPr>
              <a:xfrm flipH="1">
                <a:off x="630449" y="2109692"/>
                <a:ext cx="971740" cy="530773"/>
              </a:xfrm>
              <a:prstGeom prst="line">
                <a:avLst/>
              </a:prstGeom>
              <a:noFill/>
              <a:ln w="25400" cap="flat">
                <a:solidFill>
                  <a:srgbClr val="2E578C"/>
                </a:solidFill>
                <a:custDash>
                  <a:ds d="200000" sp="200000"/>
                </a:custDash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 defTabSz="457200">
                  <a:lnSpc>
                    <a:spcPct val="80000"/>
                  </a:lnSpc>
                  <a:spcBef>
                    <a:spcPts val="5500"/>
                  </a:spcBef>
                  <a:defRPr sz="5000" b="0">
                    <a:solidFill>
                      <a:srgbClr val="333333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/>
              </a:p>
            </p:txBody>
          </p:sp>
          <p:sp>
            <p:nvSpPr>
              <p:cNvPr id="164" name="LICENCES…"/>
              <p:cNvSpPr txBox="1"/>
              <p:nvPr/>
            </p:nvSpPr>
            <p:spPr>
              <a:xfrm>
                <a:off x="1697630" y="2606592"/>
                <a:ext cx="1652026" cy="261233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 u="sng">
                    <a:solidFill>
                      <a:srgbClr val="2E578C"/>
                    </a:solidFill>
                  </a:defRPr>
                </a:pPr>
                <a:r>
                  <a:t>LICENCES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buSzPct val="100000"/>
                  <a:buChar char="-"/>
                  <a:defRPr sz="1700">
                    <a:solidFill>
                      <a:srgbClr val="2E578C"/>
                    </a:solidFill>
                  </a:defRPr>
                </a:pPr>
                <a:r>
                  <a:t> Sociologie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buSzPct val="100000"/>
                  <a:buChar char="-"/>
                  <a:defRPr sz="1700">
                    <a:solidFill>
                      <a:srgbClr val="2E578C"/>
                    </a:solidFill>
                  </a:defRPr>
                </a:pPr>
                <a:r>
                  <a:t> Sciences de l’éducation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2E578C"/>
                    </a:solidFill>
                  </a:defRPr>
                </a:pPr>
                <a:r>
                  <a:t>- Sciences de l’Homme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buSzPct val="100000"/>
                  <a:buChar char="-"/>
                  <a:defRPr sz="1700">
                    <a:solidFill>
                      <a:srgbClr val="2E578C"/>
                    </a:solidFill>
                  </a:defRPr>
                </a:pPr>
                <a:r>
                  <a:t> Droit 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buSzPct val="100000"/>
                  <a:buChar char="-"/>
                  <a:defRPr sz="1700">
                    <a:solidFill>
                      <a:srgbClr val="2E578C"/>
                    </a:solidFill>
                  </a:defRPr>
                </a:pPr>
                <a:r>
                  <a:t> Sciences Po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buSzPct val="100000"/>
                  <a:buChar char="-"/>
                  <a:defRPr sz="1700">
                    <a:solidFill>
                      <a:srgbClr val="2E578C"/>
                    </a:solidFill>
                  </a:defRPr>
                </a:pPr>
                <a:r>
                  <a:t> Philosophie</a:t>
                </a:r>
              </a:p>
            </p:txBody>
          </p:sp>
          <p:sp>
            <p:nvSpPr>
              <p:cNvPr id="165" name="CPGE…"/>
              <p:cNvSpPr txBox="1"/>
              <p:nvPr/>
            </p:nvSpPr>
            <p:spPr>
              <a:xfrm>
                <a:off x="226267" y="-1"/>
                <a:ext cx="791888" cy="66555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 u="sng">
                    <a:solidFill>
                      <a:srgbClr val="2E578C"/>
                    </a:solidFill>
                  </a:defRPr>
                </a:pPr>
                <a:r>
                  <a:t>CPGE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2E578C"/>
                    </a:solidFill>
                  </a:defRPr>
                </a:pPr>
                <a:r>
                  <a:t>- D1</a:t>
                </a:r>
              </a:p>
            </p:txBody>
          </p:sp>
          <p:sp>
            <p:nvSpPr>
              <p:cNvPr id="166" name="ECOLES…"/>
              <p:cNvSpPr txBox="1"/>
              <p:nvPr/>
            </p:nvSpPr>
            <p:spPr>
              <a:xfrm>
                <a:off x="203691" y="690116"/>
                <a:ext cx="2542419" cy="66555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 u="sng">
                    <a:solidFill>
                      <a:srgbClr val="2E578C"/>
                    </a:solidFill>
                  </a:defRPr>
                </a:pPr>
                <a:r>
                  <a:t>ECOLES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2E578C"/>
                    </a:solidFill>
                  </a:defRPr>
                </a:pPr>
                <a:r>
                  <a:t>- Formations du social</a:t>
                </a:r>
              </a:p>
            </p:txBody>
          </p:sp>
        </p:grpSp>
        <p:sp>
          <p:nvSpPr>
            <p:cNvPr id="168" name="DUT…"/>
            <p:cNvSpPr txBox="1"/>
            <p:nvPr/>
          </p:nvSpPr>
          <p:spPr>
            <a:xfrm>
              <a:off x="1692864" y="1547881"/>
              <a:ext cx="1783118" cy="8801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2E578C"/>
                  </a:solidFill>
                </a:defRPr>
              </a:pPr>
              <a:r>
                <a:t>DUT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2E578C"/>
                  </a:solidFill>
                </a:defRPr>
              </a:pPr>
              <a:r>
                <a:t>- Carrières sociales</a:t>
              </a:r>
            </a:p>
          </p:txBody>
        </p:sp>
      </p:grpSp>
    </p:spTree>
    <p:custDataLst>
      <p:tags r:id="rId1"/>
    </p:custDataLst>
  </p:cSld>
  <p:clrMapOvr>
    <a:masterClrMapping/>
  </p:clrMapOvr>
  <p:transition advClick="0" advTm="11298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3" grpId="0" animBg="1" advAuto="0"/>
      <p:bldP spid="5" grpId="0" animBg="1" advAuto="0"/>
      <p:bldP spid="138" grpId="0" animBg="1" advAuto="0"/>
      <p:bldP spid="139" grpId="0" animBg="1" advAuto="0"/>
      <p:bldP spid="146" grpId="0" animBg="1" advAuto="0"/>
      <p:bldP spid="147" grpId="0" animBg="1" advAuto="0"/>
      <p:bldP spid="148" grpId="0" animBg="1" advAuto="0"/>
      <p:bldP spid="149" grpId="0" animBg="1" advAuto="0"/>
      <p:bldP spid="150" grpId="0" animBg="1" advAuto="0"/>
      <p:bldP spid="151" grpId="0" animBg="1" advAuto="0"/>
      <p:bldP spid="155" grpId="0" animBg="1" advAuto="0"/>
      <p:bldP spid="7" grpId="0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igne"/>
          <p:cNvSpPr/>
          <p:nvPr/>
        </p:nvSpPr>
        <p:spPr>
          <a:xfrm flipH="1">
            <a:off x="4147614" y="4893755"/>
            <a:ext cx="2255060" cy="1119920"/>
          </a:xfrm>
          <a:prstGeom prst="line">
            <a:avLst/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</a:ln>
        </p:spPr>
        <p:txBody>
          <a:bodyPr lIns="45718" tIns="45718" rIns="45718" bIns="45718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grpSp>
        <p:nvGrpSpPr>
          <p:cNvPr id="2" name="Groupe"/>
          <p:cNvGrpSpPr/>
          <p:nvPr/>
        </p:nvGrpSpPr>
        <p:grpSpPr>
          <a:xfrm>
            <a:off x="9221179" y="1175106"/>
            <a:ext cx="3827234" cy="4259733"/>
            <a:chOff x="0" y="0"/>
            <a:chExt cx="3827232" cy="4259732"/>
          </a:xfrm>
        </p:grpSpPr>
        <p:sp>
          <p:nvSpPr>
            <p:cNvPr id="120" name="Ligne"/>
            <p:cNvSpPr/>
            <p:nvPr/>
          </p:nvSpPr>
          <p:spPr>
            <a:xfrm flipV="1">
              <a:off x="338045" y="614253"/>
              <a:ext cx="1380328" cy="1380329"/>
            </a:xfrm>
            <a:prstGeom prst="line">
              <a:avLst/>
            </a:prstGeom>
            <a:noFill/>
            <a:ln w="25400" cap="flat">
              <a:solidFill>
                <a:srgbClr val="EA8F34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21" name="Ligne"/>
            <p:cNvSpPr/>
            <p:nvPr/>
          </p:nvSpPr>
          <p:spPr>
            <a:xfrm>
              <a:off x="126999" y="2087716"/>
              <a:ext cx="1802419" cy="1378332"/>
            </a:xfrm>
            <a:prstGeom prst="line">
              <a:avLst/>
            </a:prstGeom>
            <a:noFill/>
            <a:ln w="25400" cap="flat">
              <a:solidFill>
                <a:srgbClr val="EA8F34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22" name="Ligne"/>
            <p:cNvSpPr/>
            <p:nvPr/>
          </p:nvSpPr>
          <p:spPr>
            <a:xfrm>
              <a:off x="0" y="2084616"/>
              <a:ext cx="1701631" cy="1"/>
            </a:xfrm>
            <a:prstGeom prst="line">
              <a:avLst/>
            </a:prstGeom>
            <a:noFill/>
            <a:ln w="25400" cap="flat">
              <a:solidFill>
                <a:srgbClr val="EA8F34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23" name="ECOLES…"/>
            <p:cNvSpPr txBox="1"/>
            <p:nvPr/>
          </p:nvSpPr>
          <p:spPr>
            <a:xfrm>
              <a:off x="1968461" y="3379569"/>
              <a:ext cx="1570938" cy="8801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EA8F34"/>
                  </a:solidFill>
                </a:defRPr>
              </a:pPr>
              <a:r>
                <a:t>ECOLES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EA8F34"/>
                  </a:solidFill>
                </a:defRPr>
              </a:pPr>
              <a:r>
                <a:t>- Ecole d’art et de design</a:t>
              </a:r>
            </a:p>
          </p:txBody>
        </p:sp>
        <p:sp>
          <p:nvSpPr>
            <p:cNvPr id="124" name="DUT…"/>
            <p:cNvSpPr txBox="1"/>
            <p:nvPr/>
          </p:nvSpPr>
          <p:spPr>
            <a:xfrm>
              <a:off x="1894738" y="1797091"/>
              <a:ext cx="1932495" cy="11836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EA8F34"/>
                  </a:solidFill>
                </a:defRPr>
              </a:pPr>
              <a:r>
                <a:t>DUT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EA8F34"/>
                  </a:solidFill>
                </a:defRPr>
              </a:pPr>
              <a:r>
                <a:t> GACO - Arts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EA8F34"/>
                  </a:solidFill>
                </a:defRPr>
              </a:pPr>
              <a:r>
                <a:t> Information communication</a:t>
              </a:r>
            </a:p>
          </p:txBody>
        </p:sp>
        <p:sp>
          <p:nvSpPr>
            <p:cNvPr id="125" name="LICENCES…"/>
            <p:cNvSpPr txBox="1"/>
            <p:nvPr/>
          </p:nvSpPr>
          <p:spPr>
            <a:xfrm>
              <a:off x="1844864" y="0"/>
              <a:ext cx="1818132" cy="13982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EA8F34"/>
                  </a:solidFill>
                </a:defRPr>
              </a:pPr>
              <a:r>
                <a:t>LICENCES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EA8F34"/>
                  </a:solidFill>
                </a:defRPr>
              </a:pPr>
              <a:r>
                <a:t> Information Communication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EA8F34"/>
                  </a:solidFill>
                </a:defRPr>
              </a:pPr>
              <a:r>
                <a:t>Double licence droit et arts</a:t>
              </a:r>
            </a:p>
          </p:txBody>
        </p:sp>
      </p:grpSp>
      <p:sp>
        <p:nvSpPr>
          <p:cNvPr id="127" name="Ligne"/>
          <p:cNvSpPr/>
          <p:nvPr/>
        </p:nvSpPr>
        <p:spPr>
          <a:xfrm flipH="1">
            <a:off x="5758067" y="3506512"/>
            <a:ext cx="3161682" cy="1809760"/>
          </a:xfrm>
          <a:prstGeom prst="line">
            <a:avLst/>
          </a:prstGeom>
          <a:ln w="25400">
            <a:solidFill>
              <a:srgbClr val="EA8F34"/>
            </a:solidFill>
          </a:ln>
        </p:spPr>
        <p:txBody>
          <a:bodyPr lIns="45718" tIns="45718" rIns="45718" bIns="45718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28" name="Cercle"/>
          <p:cNvSpPr/>
          <p:nvPr/>
        </p:nvSpPr>
        <p:spPr>
          <a:xfrm>
            <a:off x="8544829" y="2389586"/>
            <a:ext cx="1701631" cy="1701631"/>
          </a:xfrm>
          <a:prstGeom prst="ellipse">
            <a:avLst/>
          </a:prstGeom>
          <a:solidFill>
            <a:srgbClr val="EA8F3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0" cap="all">
                <a:solidFill>
                  <a:srgbClr val="FFFFF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grpSp>
        <p:nvGrpSpPr>
          <p:cNvPr id="3" name="Groupe"/>
          <p:cNvGrpSpPr/>
          <p:nvPr/>
        </p:nvGrpSpPr>
        <p:grpSpPr>
          <a:xfrm>
            <a:off x="6521035" y="4907225"/>
            <a:ext cx="2535423" cy="3545172"/>
            <a:chOff x="0" y="0"/>
            <a:chExt cx="2535421" cy="3545171"/>
          </a:xfrm>
        </p:grpSpPr>
        <p:sp>
          <p:nvSpPr>
            <p:cNvPr id="129" name="Ligne"/>
            <p:cNvSpPr/>
            <p:nvPr/>
          </p:nvSpPr>
          <p:spPr>
            <a:xfrm flipH="1" flipV="1">
              <a:off x="0" y="0"/>
              <a:ext cx="1635746" cy="2635984"/>
            </a:xfrm>
            <a:prstGeom prst="line">
              <a:avLst/>
            </a:prstGeom>
            <a:noFill/>
            <a:ln w="63500" cap="flat">
              <a:solidFill>
                <a:srgbClr val="E5E5E5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grpSp>
          <p:nvGrpSpPr>
            <p:cNvPr id="4" name="Groupe"/>
            <p:cNvGrpSpPr/>
            <p:nvPr/>
          </p:nvGrpSpPr>
          <p:grpSpPr>
            <a:xfrm>
              <a:off x="833791" y="1834119"/>
              <a:ext cx="1701631" cy="1711053"/>
              <a:chOff x="0" y="0"/>
              <a:chExt cx="1701630" cy="1711051"/>
            </a:xfrm>
          </p:grpSpPr>
          <p:sp>
            <p:nvSpPr>
              <p:cNvPr id="130" name="Cercle"/>
              <p:cNvSpPr/>
              <p:nvPr/>
            </p:nvSpPr>
            <p:spPr>
              <a:xfrm>
                <a:off x="0" y="0"/>
                <a:ext cx="1701631" cy="1701631"/>
              </a:xfrm>
              <a:prstGeom prst="ellipse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b="0" cap="all">
                    <a:solidFill>
                      <a:srgbClr val="FFFFFF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/>
              </a:p>
            </p:txBody>
          </p:sp>
          <p:sp>
            <p:nvSpPr>
              <p:cNvPr id="131" name="LLCE"/>
              <p:cNvSpPr txBox="1"/>
              <p:nvPr/>
            </p:nvSpPr>
            <p:spPr>
              <a:xfrm>
                <a:off x="698415" y="437023"/>
                <a:ext cx="304801" cy="4737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defTabSz="457200">
                  <a:lnSpc>
                    <a:spcPct val="80000"/>
                  </a:lnSpc>
                  <a:defRPr sz="2500" b="0">
                    <a:solidFill>
                      <a:srgbClr val="FFFFFF"/>
                    </a:solidFill>
                  </a:defRPr>
                </a:lvl1pPr>
              </a:lstStyle>
              <a:p>
                <a:r>
                  <a:t>+</a:t>
                </a:r>
              </a:p>
            </p:txBody>
          </p:sp>
          <p:sp>
            <p:nvSpPr>
              <p:cNvPr id="132" name="Maths"/>
              <p:cNvSpPr txBox="1"/>
              <p:nvPr/>
            </p:nvSpPr>
            <p:spPr>
              <a:xfrm>
                <a:off x="508550" y="191497"/>
                <a:ext cx="684531" cy="4737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defTabSz="457200">
                  <a:lnSpc>
                    <a:spcPct val="80000"/>
                  </a:lnSpc>
                  <a:defRPr sz="2500" b="0">
                    <a:solidFill>
                      <a:srgbClr val="FFFFFF"/>
                    </a:solidFill>
                  </a:defRPr>
                </a:lvl1pPr>
              </a:lstStyle>
              <a:p>
                <a:r>
                  <a:t>Arts</a:t>
                </a:r>
              </a:p>
            </p:txBody>
          </p:sp>
          <p:sp>
            <p:nvSpPr>
              <p:cNvPr id="133" name="HG…"/>
              <p:cNvSpPr txBox="1"/>
              <p:nvPr/>
            </p:nvSpPr>
            <p:spPr>
              <a:xfrm>
                <a:off x="84547" y="722605"/>
                <a:ext cx="1532536" cy="98844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 defTabSz="457200">
                  <a:lnSpc>
                    <a:spcPct val="80000"/>
                  </a:lnSpc>
                  <a:defRPr sz="2200" b="0">
                    <a:solidFill>
                      <a:srgbClr val="FFFFFF"/>
                    </a:solidFill>
                  </a:defRPr>
                </a:pPr>
                <a:r>
                  <a:t>Humanités</a:t>
                </a:r>
              </a:p>
              <a:p>
                <a:pPr defTabSz="457200">
                  <a:lnSpc>
                    <a:spcPct val="80000"/>
                  </a:lnSpc>
                  <a:defRPr sz="2200" b="0">
                    <a:solidFill>
                      <a:srgbClr val="FFFFFF"/>
                    </a:solidFill>
                  </a:defRPr>
                </a:pPr>
                <a:r>
                  <a:t>Lettres</a:t>
                </a:r>
              </a:p>
              <a:p>
                <a:pPr defTabSz="457200">
                  <a:lnSpc>
                    <a:spcPct val="80000"/>
                  </a:lnSpc>
                  <a:defRPr sz="2200" b="0">
                    <a:solidFill>
                      <a:srgbClr val="FFFFFF"/>
                    </a:solidFill>
                  </a:defRPr>
                </a:pPr>
                <a:r>
                  <a:t>Philo</a:t>
                </a:r>
              </a:p>
            </p:txBody>
          </p:sp>
        </p:grpSp>
      </p:grpSp>
      <p:sp>
        <p:nvSpPr>
          <p:cNvPr id="136" name="SES…"/>
          <p:cNvSpPr/>
          <p:nvPr/>
        </p:nvSpPr>
        <p:spPr>
          <a:xfrm>
            <a:off x="5166822" y="3541222"/>
            <a:ext cx="2671156" cy="2671156"/>
          </a:xfrm>
          <a:prstGeom prst="ellipse">
            <a:avLst/>
          </a:prstGeom>
          <a:solidFill>
            <a:srgbClr val="713D75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>
              <a:defRPr sz="2200" b="0" cap="all">
                <a:solidFill>
                  <a:srgbClr val="FFFFFF"/>
                </a:solidFill>
              </a:defRPr>
            </a:pPr>
            <a:r>
              <a:t>SES</a:t>
            </a:r>
          </a:p>
          <a:p>
            <a:pPr>
              <a:defRPr sz="2100" b="0" cap="all">
                <a:solidFill>
                  <a:srgbClr val="FFFFFF"/>
                </a:solidFill>
              </a:defRPr>
            </a:pPr>
            <a:r>
              <a:t>+</a:t>
            </a:r>
          </a:p>
          <a:p>
            <a:pPr>
              <a:defRPr sz="2200" b="0" cap="all">
                <a:solidFill>
                  <a:srgbClr val="FFFFFF"/>
                </a:solidFill>
              </a:defRPr>
            </a:pPr>
            <a:r>
              <a:t>ARTS</a:t>
            </a:r>
          </a:p>
          <a:p>
            <a:pPr>
              <a:defRPr sz="2100" b="0" cap="all">
                <a:solidFill>
                  <a:srgbClr val="FFFFFF"/>
                </a:solidFill>
              </a:defRPr>
            </a:pPr>
            <a:r>
              <a:t>+</a:t>
            </a:r>
          </a:p>
          <a:p>
            <a:pPr>
              <a:defRPr sz="2200" b="0" cap="all">
                <a:solidFill>
                  <a:srgbClr val="FFFFFF"/>
                </a:solidFill>
              </a:defRPr>
            </a:pPr>
            <a:r>
              <a:t>Humanités</a:t>
            </a:r>
          </a:p>
          <a:p>
            <a:pPr>
              <a:defRPr sz="2200" b="0" cap="all">
                <a:solidFill>
                  <a:srgbClr val="FFFFFF"/>
                </a:solidFill>
              </a:defRPr>
            </a:pPr>
            <a:r>
              <a:t>Littérature</a:t>
            </a:r>
          </a:p>
          <a:p>
            <a:pPr>
              <a:defRPr sz="2200" b="0" cap="all">
                <a:solidFill>
                  <a:srgbClr val="FFFFFF"/>
                </a:solidFill>
              </a:defRPr>
            </a:pPr>
            <a:r>
              <a:t>Philo</a:t>
            </a:r>
          </a:p>
        </p:txBody>
      </p:sp>
      <p:sp>
        <p:nvSpPr>
          <p:cNvPr id="137" name="Maths"/>
          <p:cNvSpPr txBox="1"/>
          <p:nvPr/>
        </p:nvSpPr>
        <p:spPr>
          <a:xfrm>
            <a:off x="9053379" y="3327180"/>
            <a:ext cx="684531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t>Arts</a:t>
            </a:r>
          </a:p>
        </p:txBody>
      </p:sp>
      <p:sp>
        <p:nvSpPr>
          <p:cNvPr id="138" name="SVT"/>
          <p:cNvSpPr txBox="1"/>
          <p:nvPr/>
        </p:nvSpPr>
        <p:spPr>
          <a:xfrm>
            <a:off x="6221234" y="2310720"/>
            <a:ext cx="556604" cy="38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t>SVT</a:t>
            </a:r>
          </a:p>
        </p:txBody>
      </p:sp>
      <p:sp>
        <p:nvSpPr>
          <p:cNvPr id="139" name="Humanités LP"/>
          <p:cNvSpPr txBox="1"/>
          <p:nvPr/>
        </p:nvSpPr>
        <p:spPr>
          <a:xfrm>
            <a:off x="5684704" y="7058370"/>
            <a:ext cx="1629665" cy="38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t>Humanités LP</a:t>
            </a:r>
          </a:p>
        </p:txBody>
      </p:sp>
      <p:sp>
        <p:nvSpPr>
          <p:cNvPr id="140" name="Arts"/>
          <p:cNvSpPr txBox="1"/>
          <p:nvPr/>
        </p:nvSpPr>
        <p:spPr>
          <a:xfrm>
            <a:off x="4088096" y="3325630"/>
            <a:ext cx="547676" cy="386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t>Arts</a:t>
            </a:r>
          </a:p>
        </p:txBody>
      </p:sp>
      <p:sp>
        <p:nvSpPr>
          <p:cNvPr id="141" name="Cercle"/>
          <p:cNvSpPr/>
          <p:nvPr/>
        </p:nvSpPr>
        <p:spPr>
          <a:xfrm>
            <a:off x="2914737" y="5397405"/>
            <a:ext cx="1679955" cy="1679957"/>
          </a:xfrm>
          <a:prstGeom prst="ellipse">
            <a:avLst/>
          </a:prstGeom>
          <a:solidFill>
            <a:srgbClr val="C02A33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" name="Groupe"/>
          <p:cNvGrpSpPr/>
          <p:nvPr/>
        </p:nvGrpSpPr>
        <p:grpSpPr>
          <a:xfrm>
            <a:off x="172700" y="3570631"/>
            <a:ext cx="3677808" cy="6147285"/>
            <a:chOff x="0" y="0"/>
            <a:chExt cx="3677807" cy="6147284"/>
          </a:xfrm>
        </p:grpSpPr>
        <p:sp>
          <p:nvSpPr>
            <p:cNvPr id="142" name="Ligne"/>
            <p:cNvSpPr/>
            <p:nvPr/>
          </p:nvSpPr>
          <p:spPr>
            <a:xfrm flipH="1" flipV="1">
              <a:off x="1634870" y="1328448"/>
              <a:ext cx="1294737" cy="756437"/>
            </a:xfrm>
            <a:prstGeom prst="line">
              <a:avLst/>
            </a:prstGeom>
            <a:noFill/>
            <a:ln w="25400" cap="flat">
              <a:solidFill>
                <a:srgbClr val="C82506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43" name="Ligne"/>
            <p:cNvSpPr/>
            <p:nvPr/>
          </p:nvSpPr>
          <p:spPr>
            <a:xfrm flipV="1">
              <a:off x="1925544" y="3018708"/>
              <a:ext cx="911520" cy="476769"/>
            </a:xfrm>
            <a:prstGeom prst="line">
              <a:avLst/>
            </a:prstGeom>
            <a:noFill/>
            <a:ln w="25400" cap="flat">
              <a:solidFill>
                <a:srgbClr val="C82506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44" name="Ligne"/>
            <p:cNvSpPr/>
            <p:nvPr/>
          </p:nvSpPr>
          <p:spPr>
            <a:xfrm flipV="1">
              <a:off x="3006711" y="3430019"/>
              <a:ext cx="353660" cy="1178401"/>
            </a:xfrm>
            <a:prstGeom prst="line">
              <a:avLst/>
            </a:prstGeom>
            <a:noFill/>
            <a:ln w="25400" cap="flat">
              <a:solidFill>
                <a:srgbClr val="C82506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45" name="LICENCES…"/>
            <p:cNvSpPr txBox="1"/>
            <p:nvPr/>
          </p:nvSpPr>
          <p:spPr>
            <a:xfrm>
              <a:off x="0" y="0"/>
              <a:ext cx="1652025" cy="26123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C82506"/>
                  </a:solidFill>
                </a:defRPr>
              </a:pPr>
              <a:r>
                <a:t>LICENCES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C82506"/>
                  </a:solidFill>
                </a:defRPr>
              </a:pPr>
              <a:r>
                <a:t> Sociologie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C82506"/>
                  </a:solidFill>
                </a:defRPr>
              </a:pPr>
              <a:r>
                <a:t> Sciences de l’éducation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C82506"/>
                  </a:solidFill>
                </a:defRPr>
              </a:pPr>
              <a:r>
                <a:t>- Sciences de l’Homme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C82506"/>
                  </a:solidFill>
                </a:defRPr>
              </a:pPr>
              <a:r>
                <a:t> Droit 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C82506"/>
                  </a:solidFill>
                </a:defRPr>
              </a:pPr>
              <a:r>
                <a:t> Sciences Po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C82506"/>
                  </a:solidFill>
                </a:defRPr>
              </a:pPr>
              <a:r>
                <a:t> Philosophie</a:t>
              </a:r>
            </a:p>
          </p:txBody>
        </p:sp>
        <p:sp>
          <p:nvSpPr>
            <p:cNvPr id="146" name="CPGE…"/>
            <p:cNvSpPr txBox="1"/>
            <p:nvPr/>
          </p:nvSpPr>
          <p:spPr>
            <a:xfrm>
              <a:off x="2270243" y="4570809"/>
              <a:ext cx="791889" cy="6655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C82506"/>
                  </a:solidFill>
                </a:defRPr>
              </a:pPr>
              <a:r>
                <a:t>CPGE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C82506"/>
                  </a:solidFill>
                </a:defRPr>
              </a:pPr>
              <a:r>
                <a:t>- D1</a:t>
              </a:r>
            </a:p>
          </p:txBody>
        </p:sp>
        <p:sp>
          <p:nvSpPr>
            <p:cNvPr id="147" name="ECOLES…"/>
            <p:cNvSpPr txBox="1"/>
            <p:nvPr/>
          </p:nvSpPr>
          <p:spPr>
            <a:xfrm>
              <a:off x="2247668" y="5267122"/>
              <a:ext cx="1430140" cy="8801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C82506"/>
                  </a:solidFill>
                </a:defRPr>
              </a:pPr>
              <a:r>
                <a:t>ECOLES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C82506"/>
                  </a:solidFill>
                </a:defRPr>
              </a:pPr>
              <a:r>
                <a:t>- Formations du social</a:t>
              </a:r>
            </a:p>
          </p:txBody>
        </p:sp>
        <p:sp>
          <p:nvSpPr>
            <p:cNvPr id="148" name="DUT…"/>
            <p:cNvSpPr txBox="1"/>
            <p:nvPr/>
          </p:nvSpPr>
          <p:spPr>
            <a:xfrm>
              <a:off x="1066294" y="3241131"/>
              <a:ext cx="1783118" cy="8801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C82506"/>
                  </a:solidFill>
                </a:defRPr>
              </a:pPr>
              <a:r>
                <a:t>DUT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C82506"/>
                  </a:solidFill>
                </a:defRPr>
              </a:pPr>
              <a:r>
                <a:t>- Carrières sociales</a:t>
              </a:r>
            </a:p>
          </p:txBody>
        </p:sp>
      </p:grpSp>
      <p:sp>
        <p:nvSpPr>
          <p:cNvPr id="150" name="LLCE"/>
          <p:cNvSpPr txBox="1"/>
          <p:nvPr/>
        </p:nvSpPr>
        <p:spPr>
          <a:xfrm>
            <a:off x="9023473" y="2692435"/>
            <a:ext cx="719774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t>SES</a:t>
            </a:r>
          </a:p>
        </p:txBody>
      </p:sp>
      <p:sp>
        <p:nvSpPr>
          <p:cNvPr id="151" name="LLCE"/>
          <p:cNvSpPr txBox="1"/>
          <p:nvPr/>
        </p:nvSpPr>
        <p:spPr>
          <a:xfrm>
            <a:off x="9230959" y="2971136"/>
            <a:ext cx="304801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t>+</a:t>
            </a:r>
          </a:p>
        </p:txBody>
      </p:sp>
      <p:sp>
        <p:nvSpPr>
          <p:cNvPr id="152" name="Etudes supérieures envisagées"/>
          <p:cNvSpPr txBox="1"/>
          <p:nvPr/>
        </p:nvSpPr>
        <p:spPr>
          <a:xfrm>
            <a:off x="4530343" y="14585"/>
            <a:ext cx="3944113" cy="424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Etudes supérieures envisagées</a:t>
            </a:r>
          </a:p>
        </p:txBody>
      </p:sp>
      <p:sp>
        <p:nvSpPr>
          <p:cNvPr id="153" name="Cercle"/>
          <p:cNvSpPr/>
          <p:nvPr/>
        </p:nvSpPr>
        <p:spPr>
          <a:xfrm>
            <a:off x="2094689" y="467094"/>
            <a:ext cx="8815422" cy="8819412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54" name="Cercle"/>
          <p:cNvSpPr/>
          <p:nvPr/>
        </p:nvSpPr>
        <p:spPr>
          <a:xfrm>
            <a:off x="4362155" y="2735586"/>
            <a:ext cx="4280490" cy="4282428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55" name="2 spécialités de Terminale"/>
          <p:cNvSpPr txBox="1"/>
          <p:nvPr/>
        </p:nvSpPr>
        <p:spPr>
          <a:xfrm>
            <a:off x="4819446" y="1660827"/>
            <a:ext cx="3365908" cy="424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2 spécialités de Terminale </a:t>
            </a:r>
          </a:p>
        </p:txBody>
      </p:sp>
      <p:sp>
        <p:nvSpPr>
          <p:cNvPr id="156" name="3 spécialités de 1ère"/>
          <p:cNvSpPr txBox="1"/>
          <p:nvPr/>
        </p:nvSpPr>
        <p:spPr>
          <a:xfrm>
            <a:off x="5142953" y="3047690"/>
            <a:ext cx="2718894" cy="424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3 spécialités de 1ère </a:t>
            </a:r>
          </a:p>
        </p:txBody>
      </p:sp>
      <p:sp>
        <p:nvSpPr>
          <p:cNvPr id="157" name="Réalisé par le…"/>
          <p:cNvSpPr txBox="1"/>
          <p:nvPr/>
        </p:nvSpPr>
        <p:spPr>
          <a:xfrm>
            <a:off x="8369998" y="8830115"/>
            <a:ext cx="4634599" cy="8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Réalisé par le </a:t>
            </a:r>
          </a:p>
          <a:p>
            <a:pPr defTabSz="457200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Groupe de Ressources Disciplinaires de SES</a:t>
            </a:r>
          </a:p>
          <a:p>
            <a:pPr defTabSz="457200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de l’Académie de Lyon</a:t>
            </a:r>
          </a:p>
        </p:txBody>
      </p:sp>
      <p:sp>
        <p:nvSpPr>
          <p:cNvPr id="158" name="HG…"/>
          <p:cNvSpPr txBox="1"/>
          <p:nvPr/>
        </p:nvSpPr>
        <p:spPr>
          <a:xfrm>
            <a:off x="2988447" y="6004228"/>
            <a:ext cx="1532535" cy="9884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ct val="80000"/>
              </a:lnSpc>
              <a:defRPr sz="2200" b="0">
                <a:solidFill>
                  <a:srgbClr val="FFFFFF"/>
                </a:solidFill>
              </a:defRPr>
            </a:pPr>
            <a:r>
              <a:t>Humanités</a:t>
            </a:r>
          </a:p>
          <a:p>
            <a:pPr defTabSz="457200">
              <a:lnSpc>
                <a:spcPct val="80000"/>
              </a:lnSpc>
              <a:defRPr sz="2200" b="0">
                <a:solidFill>
                  <a:srgbClr val="FFFFFF"/>
                </a:solidFill>
              </a:defRPr>
            </a:pPr>
            <a:r>
              <a:t>Littérature</a:t>
            </a:r>
          </a:p>
          <a:p>
            <a:pPr defTabSz="457200">
              <a:lnSpc>
                <a:spcPct val="80000"/>
              </a:lnSpc>
              <a:defRPr sz="2200" b="0">
                <a:solidFill>
                  <a:srgbClr val="FFFFFF"/>
                </a:solidFill>
              </a:defRPr>
            </a:pPr>
            <a:r>
              <a:t>Philo</a:t>
            </a:r>
          </a:p>
        </p:txBody>
      </p:sp>
      <p:sp>
        <p:nvSpPr>
          <p:cNvPr id="159" name="LLCE"/>
          <p:cNvSpPr txBox="1"/>
          <p:nvPr/>
        </p:nvSpPr>
        <p:spPr>
          <a:xfrm>
            <a:off x="3431156" y="5485695"/>
            <a:ext cx="647117" cy="4366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200" b="0">
                <a:solidFill>
                  <a:srgbClr val="FFFFFF"/>
                </a:solidFill>
              </a:defRPr>
            </a:lvl1pPr>
          </a:lstStyle>
          <a:p>
            <a:r>
              <a:t>SES</a:t>
            </a:r>
          </a:p>
        </p:txBody>
      </p:sp>
      <p:sp>
        <p:nvSpPr>
          <p:cNvPr id="160" name="LLCE"/>
          <p:cNvSpPr txBox="1"/>
          <p:nvPr/>
        </p:nvSpPr>
        <p:spPr>
          <a:xfrm>
            <a:off x="3602314" y="5745879"/>
            <a:ext cx="304801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t>+</a:t>
            </a:r>
          </a:p>
        </p:txBody>
      </p:sp>
    </p:spTree>
    <p:custDataLst>
      <p:tags r:id="rId1"/>
    </p:custDataLst>
  </p:cSld>
  <p:clrMapOvr>
    <a:masterClrMapping/>
  </p:clrMapOvr>
  <p:transition advClick="0" advTm="12645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animBg="1" advAuto="0"/>
      <p:bldP spid="2" grpId="0" animBg="1" advAuto="0"/>
      <p:bldP spid="127" grpId="0" animBg="1" advAuto="0"/>
      <p:bldP spid="128" grpId="0" animBg="1" advAuto="0"/>
      <p:bldP spid="3" grpId="0" animBg="1" advAuto="0"/>
      <p:bldP spid="136" grpId="0" animBg="1" advAuto="0"/>
      <p:bldP spid="141" grpId="0" animBg="1" advAuto="0"/>
      <p:bldP spid="5" grpId="0" animBg="1" advAuto="0"/>
      <p:bldP spid="152" grpId="0" animBg="1" advAuto="0"/>
      <p:bldP spid="153" grpId="0" animBg="1" advAuto="0"/>
      <p:bldP spid="154" grpId="0" animBg="1" advAuto="0"/>
      <p:bldP spid="155" grpId="0" animBg="1" advAuto="0"/>
      <p:bldP spid="156" grpId="0" animBg="1" advAuto="0"/>
      <p:bldP spid="157" grpId="0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"/>
          <p:cNvGrpSpPr/>
          <p:nvPr/>
        </p:nvGrpSpPr>
        <p:grpSpPr>
          <a:xfrm>
            <a:off x="9221179" y="1175106"/>
            <a:ext cx="3827234" cy="4259733"/>
            <a:chOff x="0" y="0"/>
            <a:chExt cx="3827232" cy="4259732"/>
          </a:xfrm>
        </p:grpSpPr>
        <p:sp>
          <p:nvSpPr>
            <p:cNvPr id="119" name="Ligne"/>
            <p:cNvSpPr/>
            <p:nvPr/>
          </p:nvSpPr>
          <p:spPr>
            <a:xfrm flipV="1">
              <a:off x="338045" y="614253"/>
              <a:ext cx="1380328" cy="1380329"/>
            </a:xfrm>
            <a:prstGeom prst="line">
              <a:avLst/>
            </a:prstGeom>
            <a:noFill/>
            <a:ln w="25400" cap="flat">
              <a:solidFill>
                <a:schemeClr val="accent6">
                  <a:satOff val="-15808"/>
                  <a:lumOff val="-17557"/>
                </a:schemeClr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20" name="Ligne"/>
            <p:cNvSpPr/>
            <p:nvPr/>
          </p:nvSpPr>
          <p:spPr>
            <a:xfrm>
              <a:off x="126999" y="2087716"/>
              <a:ext cx="1802419" cy="1378332"/>
            </a:xfrm>
            <a:prstGeom prst="line">
              <a:avLst/>
            </a:prstGeom>
            <a:noFill/>
            <a:ln w="25400" cap="flat">
              <a:solidFill>
                <a:schemeClr val="accent6">
                  <a:satOff val="-15808"/>
                  <a:lumOff val="-17557"/>
                </a:schemeClr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21" name="Ligne"/>
            <p:cNvSpPr/>
            <p:nvPr/>
          </p:nvSpPr>
          <p:spPr>
            <a:xfrm>
              <a:off x="0" y="2084616"/>
              <a:ext cx="1701631" cy="1"/>
            </a:xfrm>
            <a:prstGeom prst="line">
              <a:avLst/>
            </a:prstGeom>
            <a:noFill/>
            <a:ln w="25400" cap="flat">
              <a:solidFill>
                <a:schemeClr val="accent6">
                  <a:satOff val="-15808"/>
                  <a:lumOff val="-17557"/>
                </a:schemeClr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22" name="ECOLES…"/>
            <p:cNvSpPr txBox="1"/>
            <p:nvPr/>
          </p:nvSpPr>
          <p:spPr>
            <a:xfrm>
              <a:off x="1968461" y="3379569"/>
              <a:ext cx="1570938" cy="8801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chemeClr val="accent6">
                      <a:satOff val="-15808"/>
                      <a:lumOff val="-17557"/>
                    </a:schemeClr>
                  </a:solidFill>
                </a:defRPr>
              </a:pPr>
              <a:r>
                <a:t>ECOLES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chemeClr val="accent6">
                      <a:satOff val="-15808"/>
                      <a:lumOff val="-17557"/>
                    </a:schemeClr>
                  </a:solidFill>
                </a:defRPr>
              </a:pPr>
              <a:r>
                <a:t>- Ecole d’art et de design</a:t>
              </a:r>
            </a:p>
          </p:txBody>
        </p:sp>
        <p:sp>
          <p:nvSpPr>
            <p:cNvPr id="123" name="DUT…"/>
            <p:cNvSpPr txBox="1"/>
            <p:nvPr/>
          </p:nvSpPr>
          <p:spPr>
            <a:xfrm>
              <a:off x="1894738" y="1797091"/>
              <a:ext cx="1932495" cy="11836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chemeClr val="accent6">
                      <a:satOff val="-15808"/>
                      <a:lumOff val="-17557"/>
                    </a:schemeClr>
                  </a:solidFill>
                </a:defRPr>
              </a:pPr>
              <a:r>
                <a:t>DUT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chemeClr val="accent6">
                      <a:satOff val="-15808"/>
                      <a:lumOff val="-17557"/>
                    </a:schemeClr>
                  </a:solidFill>
                </a:defRPr>
              </a:pPr>
              <a:r>
                <a:t> GACO - Arts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chemeClr val="accent6">
                      <a:satOff val="-15808"/>
                      <a:lumOff val="-17557"/>
                    </a:schemeClr>
                  </a:solidFill>
                </a:defRPr>
              </a:pPr>
              <a:r>
                <a:t> Information communication</a:t>
              </a:r>
            </a:p>
          </p:txBody>
        </p:sp>
        <p:sp>
          <p:nvSpPr>
            <p:cNvPr id="124" name="LICENCES…"/>
            <p:cNvSpPr txBox="1"/>
            <p:nvPr/>
          </p:nvSpPr>
          <p:spPr>
            <a:xfrm>
              <a:off x="1844864" y="0"/>
              <a:ext cx="1818132" cy="13982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chemeClr val="accent6">
                      <a:satOff val="-15808"/>
                      <a:lumOff val="-17557"/>
                    </a:schemeClr>
                  </a:solidFill>
                </a:defRPr>
              </a:pPr>
              <a:r>
                <a:t>LICENCES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chemeClr val="accent6">
                      <a:satOff val="-15808"/>
                      <a:lumOff val="-17557"/>
                    </a:schemeClr>
                  </a:solidFill>
                </a:defRPr>
              </a:pPr>
              <a:r>
                <a:t> Information Communication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chemeClr val="accent6">
                      <a:satOff val="-15808"/>
                      <a:lumOff val="-17557"/>
                    </a:schemeClr>
                  </a:solidFill>
                </a:defRPr>
              </a:pPr>
              <a:r>
                <a:t>Double licence droit et arts</a:t>
              </a:r>
            </a:p>
          </p:txBody>
        </p:sp>
      </p:grpSp>
      <p:grpSp>
        <p:nvGrpSpPr>
          <p:cNvPr id="3" name="Groupe"/>
          <p:cNvGrpSpPr/>
          <p:nvPr/>
        </p:nvGrpSpPr>
        <p:grpSpPr>
          <a:xfrm>
            <a:off x="5758067" y="2389586"/>
            <a:ext cx="4488392" cy="2926686"/>
            <a:chOff x="0" y="0"/>
            <a:chExt cx="4488391" cy="2926685"/>
          </a:xfrm>
        </p:grpSpPr>
        <p:sp>
          <p:nvSpPr>
            <p:cNvPr id="126" name="Ligne"/>
            <p:cNvSpPr/>
            <p:nvPr/>
          </p:nvSpPr>
          <p:spPr>
            <a:xfrm flipH="1">
              <a:off x="0" y="1116925"/>
              <a:ext cx="3161682" cy="1809761"/>
            </a:xfrm>
            <a:prstGeom prst="line">
              <a:avLst/>
            </a:prstGeom>
            <a:noFill/>
            <a:ln w="25400" cap="flat">
              <a:solidFill>
                <a:schemeClr val="accent6">
                  <a:satOff val="-15808"/>
                  <a:lumOff val="-17557"/>
                </a:schemeClr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27" name="Cercle"/>
            <p:cNvSpPr/>
            <p:nvPr/>
          </p:nvSpPr>
          <p:spPr>
            <a:xfrm>
              <a:off x="2786761" y="0"/>
              <a:ext cx="1701631" cy="1701631"/>
            </a:xfrm>
            <a:prstGeom prst="ellipse">
              <a:avLst/>
            </a:prstGeom>
            <a:gradFill flip="none" rotWithShape="1">
              <a:gsLst>
                <a:gs pos="0">
                  <a:schemeClr val="accent6"/>
                </a:gs>
                <a:gs pos="100000">
                  <a:schemeClr val="accent6">
                    <a:hueOff val="-146070"/>
                    <a:satOff val="-10048"/>
                    <a:lumOff val="-30626"/>
                  </a:schemeClr>
                </a:gs>
              </a:gsLst>
              <a:lin ang="16547878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0" cap="all">
                  <a:solidFill>
                    <a:srgbClr val="FFFFFF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</p:grpSp>
      <p:grpSp>
        <p:nvGrpSpPr>
          <p:cNvPr id="4" name="Groupe"/>
          <p:cNvGrpSpPr/>
          <p:nvPr/>
        </p:nvGrpSpPr>
        <p:grpSpPr>
          <a:xfrm>
            <a:off x="6521035" y="4907225"/>
            <a:ext cx="2535423" cy="3535751"/>
            <a:chOff x="0" y="0"/>
            <a:chExt cx="2535421" cy="3535749"/>
          </a:xfrm>
        </p:grpSpPr>
        <p:sp>
          <p:nvSpPr>
            <p:cNvPr id="129" name="Ligne"/>
            <p:cNvSpPr/>
            <p:nvPr/>
          </p:nvSpPr>
          <p:spPr>
            <a:xfrm flipH="1" flipV="1">
              <a:off x="0" y="0"/>
              <a:ext cx="1635746" cy="2635984"/>
            </a:xfrm>
            <a:prstGeom prst="line">
              <a:avLst/>
            </a:prstGeom>
            <a:noFill/>
            <a:ln w="63500" cap="flat">
              <a:solidFill>
                <a:srgbClr val="E5E5E5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grpSp>
          <p:nvGrpSpPr>
            <p:cNvPr id="5" name="Groupe"/>
            <p:cNvGrpSpPr/>
            <p:nvPr/>
          </p:nvGrpSpPr>
          <p:grpSpPr>
            <a:xfrm>
              <a:off x="833791" y="1834119"/>
              <a:ext cx="1701631" cy="1701631"/>
              <a:chOff x="0" y="0"/>
              <a:chExt cx="1701630" cy="1701630"/>
            </a:xfrm>
          </p:grpSpPr>
          <p:sp>
            <p:nvSpPr>
              <p:cNvPr id="130" name="Cercle"/>
              <p:cNvSpPr/>
              <p:nvPr/>
            </p:nvSpPr>
            <p:spPr>
              <a:xfrm>
                <a:off x="0" y="0"/>
                <a:ext cx="1701631" cy="1701631"/>
              </a:xfrm>
              <a:prstGeom prst="ellipse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b="0" cap="all">
                    <a:solidFill>
                      <a:srgbClr val="FFFFFF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/>
              </a:p>
            </p:txBody>
          </p:sp>
          <p:sp>
            <p:nvSpPr>
              <p:cNvPr id="131" name="LLCE"/>
              <p:cNvSpPr txBox="1"/>
              <p:nvPr/>
            </p:nvSpPr>
            <p:spPr>
              <a:xfrm>
                <a:off x="698414" y="613959"/>
                <a:ext cx="304801" cy="4737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defTabSz="457200">
                  <a:lnSpc>
                    <a:spcPct val="80000"/>
                  </a:lnSpc>
                  <a:defRPr sz="2500" b="0">
                    <a:solidFill>
                      <a:srgbClr val="FFFFFF"/>
                    </a:solidFill>
                  </a:defRPr>
                </a:lvl1pPr>
              </a:lstStyle>
              <a:p>
                <a:r>
                  <a:t>+</a:t>
                </a:r>
              </a:p>
            </p:txBody>
          </p:sp>
          <p:sp>
            <p:nvSpPr>
              <p:cNvPr id="132" name="Maths"/>
              <p:cNvSpPr txBox="1"/>
              <p:nvPr/>
            </p:nvSpPr>
            <p:spPr>
              <a:xfrm>
                <a:off x="508549" y="324199"/>
                <a:ext cx="684531" cy="4737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defTabSz="457200">
                  <a:lnSpc>
                    <a:spcPct val="80000"/>
                  </a:lnSpc>
                  <a:defRPr sz="2500" b="0">
                    <a:solidFill>
                      <a:srgbClr val="FFFFFF"/>
                    </a:solidFill>
                  </a:defRPr>
                </a:lvl1pPr>
              </a:lstStyle>
              <a:p>
                <a:r>
                  <a:t>Arts</a:t>
                </a:r>
              </a:p>
            </p:txBody>
          </p:sp>
          <p:sp>
            <p:nvSpPr>
              <p:cNvPr id="133" name="LLCE"/>
              <p:cNvSpPr txBox="1"/>
              <p:nvPr/>
            </p:nvSpPr>
            <p:spPr>
              <a:xfrm>
                <a:off x="349640" y="907934"/>
                <a:ext cx="1002349" cy="4737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defTabSz="457200">
                  <a:lnSpc>
                    <a:spcPct val="80000"/>
                  </a:lnSpc>
                  <a:defRPr sz="2500" b="0">
                    <a:solidFill>
                      <a:srgbClr val="FFFFFF"/>
                    </a:solidFill>
                  </a:defRPr>
                </a:lvl1pPr>
              </a:lstStyle>
              <a:p>
                <a:r>
                  <a:t>LLCE*</a:t>
                </a:r>
              </a:p>
            </p:txBody>
          </p:sp>
        </p:grpSp>
      </p:grpSp>
      <p:sp>
        <p:nvSpPr>
          <p:cNvPr id="136" name="Ligne"/>
          <p:cNvSpPr/>
          <p:nvPr/>
        </p:nvSpPr>
        <p:spPr>
          <a:xfrm flipH="1">
            <a:off x="3986062" y="4896986"/>
            <a:ext cx="2416612" cy="1301965"/>
          </a:xfrm>
          <a:prstGeom prst="line">
            <a:avLst/>
          </a:prstGeom>
          <a:ln w="25400">
            <a:solidFill>
              <a:srgbClr val="773F9B"/>
            </a:solidFill>
          </a:ln>
        </p:spPr>
        <p:txBody>
          <a:bodyPr lIns="45718" tIns="45718" rIns="45718" bIns="45718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37" name="SES…"/>
          <p:cNvSpPr/>
          <p:nvPr/>
        </p:nvSpPr>
        <p:spPr>
          <a:xfrm>
            <a:off x="5166823" y="3541223"/>
            <a:ext cx="2671155" cy="2671155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hueOff val="914337"/>
                  <a:satOff val="31515"/>
                  <a:lumOff val="-30790"/>
                </a:schemeClr>
              </a:gs>
            </a:gsLst>
            <a:lin ang="1663892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>
              <a:defRPr sz="3100" b="0" cap="all">
                <a:solidFill>
                  <a:srgbClr val="FFFFFF"/>
                </a:solidFill>
              </a:defRPr>
            </a:pPr>
            <a:r>
              <a:t>SES</a:t>
            </a:r>
          </a:p>
          <a:p>
            <a:pPr>
              <a:defRPr sz="3100" b="0" cap="all">
                <a:solidFill>
                  <a:srgbClr val="FFFFFF"/>
                </a:solidFill>
              </a:defRPr>
            </a:pPr>
            <a:r>
              <a:t>+</a:t>
            </a:r>
          </a:p>
          <a:p>
            <a:pPr>
              <a:defRPr sz="3100" b="0" cap="all">
                <a:solidFill>
                  <a:srgbClr val="FFFFFF"/>
                </a:solidFill>
              </a:defRPr>
            </a:pPr>
            <a:r>
              <a:t>Arts</a:t>
            </a:r>
          </a:p>
          <a:p>
            <a:pPr>
              <a:defRPr sz="3100" b="0" cap="all">
                <a:solidFill>
                  <a:srgbClr val="FFFFFF"/>
                </a:solidFill>
              </a:defRPr>
            </a:pPr>
            <a:r>
              <a:t>+</a:t>
            </a:r>
          </a:p>
          <a:p>
            <a:pPr>
              <a:defRPr sz="3100" b="0" cap="all">
                <a:solidFill>
                  <a:srgbClr val="FFFFFF"/>
                </a:solidFill>
              </a:defRPr>
            </a:pPr>
            <a:r>
              <a:t>LLCE*</a:t>
            </a:r>
          </a:p>
        </p:txBody>
      </p:sp>
      <p:sp>
        <p:nvSpPr>
          <p:cNvPr id="138" name="Maths"/>
          <p:cNvSpPr txBox="1"/>
          <p:nvPr/>
        </p:nvSpPr>
        <p:spPr>
          <a:xfrm>
            <a:off x="9053379" y="3327180"/>
            <a:ext cx="684531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t>Arts</a:t>
            </a:r>
          </a:p>
        </p:txBody>
      </p:sp>
      <p:sp>
        <p:nvSpPr>
          <p:cNvPr id="139" name="SVT"/>
          <p:cNvSpPr txBox="1"/>
          <p:nvPr/>
        </p:nvSpPr>
        <p:spPr>
          <a:xfrm>
            <a:off x="6221234" y="2310720"/>
            <a:ext cx="556604" cy="38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t>SVT</a:t>
            </a:r>
          </a:p>
        </p:txBody>
      </p:sp>
      <p:sp>
        <p:nvSpPr>
          <p:cNvPr id="140" name="Humanités LP"/>
          <p:cNvSpPr txBox="1"/>
          <p:nvPr/>
        </p:nvSpPr>
        <p:spPr>
          <a:xfrm>
            <a:off x="5684704" y="7058370"/>
            <a:ext cx="1629665" cy="38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t>Humanités LP</a:t>
            </a:r>
          </a:p>
        </p:txBody>
      </p:sp>
      <p:sp>
        <p:nvSpPr>
          <p:cNvPr id="141" name="Arts"/>
          <p:cNvSpPr txBox="1"/>
          <p:nvPr/>
        </p:nvSpPr>
        <p:spPr>
          <a:xfrm>
            <a:off x="4088096" y="3325630"/>
            <a:ext cx="547676" cy="386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t>Arts</a:t>
            </a:r>
          </a:p>
        </p:txBody>
      </p:sp>
      <p:grpSp>
        <p:nvGrpSpPr>
          <p:cNvPr id="6" name="Groupe"/>
          <p:cNvGrpSpPr/>
          <p:nvPr/>
        </p:nvGrpSpPr>
        <p:grpSpPr>
          <a:xfrm>
            <a:off x="212" y="2691090"/>
            <a:ext cx="4160776" cy="5863974"/>
            <a:chOff x="0" y="0"/>
            <a:chExt cx="4160775" cy="5863973"/>
          </a:xfrm>
        </p:grpSpPr>
        <p:sp>
          <p:nvSpPr>
            <p:cNvPr id="142" name="Ligne"/>
            <p:cNvSpPr/>
            <p:nvPr/>
          </p:nvSpPr>
          <p:spPr>
            <a:xfrm flipH="1" flipV="1">
              <a:off x="1871127" y="2131366"/>
              <a:ext cx="1684901" cy="1451024"/>
            </a:xfrm>
            <a:prstGeom prst="line">
              <a:avLst/>
            </a:prstGeom>
            <a:noFill/>
            <a:ln w="25400" cap="flat">
              <a:solidFill>
                <a:srgbClr val="773F9B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43" name="Ligne"/>
            <p:cNvSpPr/>
            <p:nvPr/>
          </p:nvSpPr>
          <p:spPr>
            <a:xfrm flipH="1">
              <a:off x="3053551" y="3746849"/>
              <a:ext cx="523356" cy="1667307"/>
            </a:xfrm>
            <a:prstGeom prst="line">
              <a:avLst/>
            </a:prstGeom>
            <a:noFill/>
            <a:ln w="25400" cap="flat">
              <a:solidFill>
                <a:srgbClr val="773F9B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44" name="Ligne"/>
            <p:cNvSpPr/>
            <p:nvPr/>
          </p:nvSpPr>
          <p:spPr>
            <a:xfrm>
              <a:off x="1529206" y="3649270"/>
              <a:ext cx="1629666" cy="1"/>
            </a:xfrm>
            <a:prstGeom prst="line">
              <a:avLst/>
            </a:prstGeom>
            <a:noFill/>
            <a:ln w="25400" cap="flat">
              <a:solidFill>
                <a:srgbClr val="773F9B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45" name="LICENCES…"/>
            <p:cNvSpPr txBox="1"/>
            <p:nvPr/>
          </p:nvSpPr>
          <p:spPr>
            <a:xfrm>
              <a:off x="23941" y="0"/>
              <a:ext cx="2428339" cy="28269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773F9B"/>
                  </a:solidFill>
                </a:defRPr>
              </a:pPr>
              <a:r>
                <a:t>LICENCES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773F9B"/>
                  </a:solidFill>
                </a:defRPr>
              </a:pPr>
              <a:r>
                <a:t>- LEA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773F9B"/>
                  </a:solidFill>
                </a:defRPr>
              </a:pPr>
              <a:r>
                <a:t>- Communication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773F9B"/>
                  </a:solidFill>
                </a:defRPr>
              </a:pPr>
              <a:r>
                <a:t>- LLCR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773F9B"/>
                  </a:solidFill>
                </a:defRPr>
              </a:pPr>
              <a:r>
                <a:t>- Sciences sociales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773F9B"/>
                  </a:solidFill>
                </a:defRPr>
              </a:pPr>
              <a:r>
                <a:t>- Sciences de l’Homme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773F9B"/>
                  </a:solidFill>
                </a:defRPr>
              </a:pPr>
              <a:r>
                <a:t>- Géographie – Aménagement du territoire</a:t>
              </a:r>
            </a:p>
          </p:txBody>
        </p:sp>
        <p:sp>
          <p:nvSpPr>
            <p:cNvPr id="146" name="ECOLES…"/>
            <p:cNvSpPr txBox="1"/>
            <p:nvPr/>
          </p:nvSpPr>
          <p:spPr>
            <a:xfrm>
              <a:off x="0" y="3420849"/>
              <a:ext cx="2894394" cy="6655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773F9B"/>
                  </a:solidFill>
                </a:defRPr>
              </a:pPr>
              <a:r>
                <a:t>ECOLES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773F9B"/>
                  </a:solidFill>
                </a:defRPr>
              </a:pPr>
              <a:r>
                <a:t>- Formations du social</a:t>
              </a:r>
            </a:p>
          </p:txBody>
        </p:sp>
        <p:sp>
          <p:nvSpPr>
            <p:cNvPr id="147" name="DUT…"/>
            <p:cNvSpPr txBox="1"/>
            <p:nvPr/>
          </p:nvSpPr>
          <p:spPr>
            <a:xfrm>
              <a:off x="1266380" y="4680298"/>
              <a:ext cx="2894396" cy="11836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773F9B"/>
                  </a:solidFill>
                </a:defRPr>
              </a:pPr>
              <a:r>
                <a:t>DUT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773F9B"/>
                  </a:solidFill>
                </a:defRPr>
              </a:pPr>
              <a:r>
                <a:t>- Information communication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773F9B"/>
                  </a:solidFill>
                </a:defRPr>
              </a:pPr>
              <a:r>
                <a:t>- Carrières sociales</a:t>
              </a:r>
            </a:p>
          </p:txBody>
        </p:sp>
      </p:grpSp>
      <p:grpSp>
        <p:nvGrpSpPr>
          <p:cNvPr id="7" name="Groupe"/>
          <p:cNvGrpSpPr/>
          <p:nvPr/>
        </p:nvGrpSpPr>
        <p:grpSpPr>
          <a:xfrm>
            <a:off x="2757598" y="5488373"/>
            <a:ext cx="1703977" cy="1703977"/>
            <a:chOff x="0" y="0"/>
            <a:chExt cx="1703976" cy="1703976"/>
          </a:xfrm>
        </p:grpSpPr>
        <p:sp>
          <p:nvSpPr>
            <p:cNvPr id="149" name="Cercle"/>
            <p:cNvSpPr/>
            <p:nvPr/>
          </p:nvSpPr>
          <p:spPr>
            <a:xfrm>
              <a:off x="0" y="0"/>
              <a:ext cx="1703977" cy="1703977"/>
            </a:xfrm>
            <a:prstGeom prst="ellipse">
              <a:avLst/>
            </a:prstGeom>
            <a:gradFill flip="none" rotWithShape="1">
              <a:gsLst>
                <a:gs pos="0">
                  <a:srgbClr val="885CB1"/>
                </a:gs>
                <a:gs pos="100000">
                  <a:srgbClr val="773F9B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0" cap="all">
                  <a:solidFill>
                    <a:srgbClr val="FFFFFF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/>
            </a:p>
          </p:txBody>
        </p:sp>
        <p:sp>
          <p:nvSpPr>
            <p:cNvPr id="150" name="LLCE"/>
            <p:cNvSpPr txBox="1"/>
            <p:nvPr/>
          </p:nvSpPr>
          <p:spPr>
            <a:xfrm>
              <a:off x="350814" y="957976"/>
              <a:ext cx="1002348" cy="4737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defTabSz="457200">
                <a:lnSpc>
                  <a:spcPct val="80000"/>
                </a:lnSpc>
                <a:defRPr sz="2500" b="0">
                  <a:solidFill>
                    <a:srgbClr val="FFFFFF"/>
                  </a:solidFill>
                </a:defRPr>
              </a:lvl1pPr>
            </a:lstStyle>
            <a:p>
              <a:r>
                <a:t>LLCE*</a:t>
              </a:r>
            </a:p>
          </p:txBody>
        </p:sp>
        <p:sp>
          <p:nvSpPr>
            <p:cNvPr id="151" name="LLCE"/>
            <p:cNvSpPr txBox="1"/>
            <p:nvPr/>
          </p:nvSpPr>
          <p:spPr>
            <a:xfrm>
              <a:off x="479992" y="299611"/>
              <a:ext cx="743993" cy="49875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defTabSz="457200">
                <a:lnSpc>
                  <a:spcPct val="80000"/>
                </a:lnSpc>
                <a:defRPr sz="2600" b="0">
                  <a:solidFill>
                    <a:srgbClr val="FFFFFF"/>
                  </a:solidFill>
                </a:defRPr>
              </a:lvl1pPr>
            </a:lstStyle>
            <a:p>
              <a:r>
                <a:t>SES</a:t>
              </a:r>
            </a:p>
          </p:txBody>
        </p:sp>
        <p:sp>
          <p:nvSpPr>
            <p:cNvPr id="152" name="LLCE"/>
            <p:cNvSpPr txBox="1"/>
            <p:nvPr/>
          </p:nvSpPr>
          <p:spPr>
            <a:xfrm>
              <a:off x="699587" y="628915"/>
              <a:ext cx="304801" cy="4737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defTabSz="457200">
                <a:lnSpc>
                  <a:spcPct val="80000"/>
                </a:lnSpc>
                <a:defRPr sz="2500" b="0">
                  <a:solidFill>
                    <a:srgbClr val="FFFFFF"/>
                  </a:solidFill>
                </a:defRPr>
              </a:lvl1pPr>
            </a:lstStyle>
            <a:p>
              <a:r>
                <a:t>+</a:t>
              </a:r>
            </a:p>
          </p:txBody>
        </p:sp>
      </p:grpSp>
      <p:sp>
        <p:nvSpPr>
          <p:cNvPr id="154" name="LLCE"/>
          <p:cNvSpPr txBox="1"/>
          <p:nvPr/>
        </p:nvSpPr>
        <p:spPr>
          <a:xfrm>
            <a:off x="9011364" y="2679913"/>
            <a:ext cx="743992" cy="498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600" b="0">
                <a:solidFill>
                  <a:srgbClr val="FFFFFF"/>
                </a:solidFill>
              </a:defRPr>
            </a:lvl1pPr>
          </a:lstStyle>
          <a:p>
            <a:r>
              <a:t>SES</a:t>
            </a:r>
          </a:p>
        </p:txBody>
      </p:sp>
      <p:sp>
        <p:nvSpPr>
          <p:cNvPr id="155" name="LLCE"/>
          <p:cNvSpPr txBox="1"/>
          <p:nvPr/>
        </p:nvSpPr>
        <p:spPr>
          <a:xfrm>
            <a:off x="9230959" y="2971136"/>
            <a:ext cx="304801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t>+</a:t>
            </a:r>
          </a:p>
        </p:txBody>
      </p:sp>
      <p:sp>
        <p:nvSpPr>
          <p:cNvPr id="156" name="Etudes supérieures envisagées"/>
          <p:cNvSpPr txBox="1"/>
          <p:nvPr/>
        </p:nvSpPr>
        <p:spPr>
          <a:xfrm>
            <a:off x="4530343" y="14585"/>
            <a:ext cx="3944113" cy="424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Etudes supérieures envisagées</a:t>
            </a:r>
          </a:p>
        </p:txBody>
      </p:sp>
      <p:sp>
        <p:nvSpPr>
          <p:cNvPr id="157" name="Cercle"/>
          <p:cNvSpPr/>
          <p:nvPr/>
        </p:nvSpPr>
        <p:spPr>
          <a:xfrm>
            <a:off x="2094689" y="467094"/>
            <a:ext cx="8815422" cy="8819412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58" name="Cercle"/>
          <p:cNvSpPr/>
          <p:nvPr/>
        </p:nvSpPr>
        <p:spPr>
          <a:xfrm>
            <a:off x="4362155" y="2735586"/>
            <a:ext cx="4280490" cy="4282428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/>
          </a:p>
        </p:txBody>
      </p:sp>
      <p:sp>
        <p:nvSpPr>
          <p:cNvPr id="159" name="2 spécialités de Terminale"/>
          <p:cNvSpPr txBox="1"/>
          <p:nvPr/>
        </p:nvSpPr>
        <p:spPr>
          <a:xfrm>
            <a:off x="4819446" y="1660827"/>
            <a:ext cx="3365908" cy="424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2 spécialités de Terminale </a:t>
            </a:r>
          </a:p>
        </p:txBody>
      </p:sp>
      <p:sp>
        <p:nvSpPr>
          <p:cNvPr id="160" name="3 spécialités de 1ère"/>
          <p:cNvSpPr txBox="1"/>
          <p:nvPr/>
        </p:nvSpPr>
        <p:spPr>
          <a:xfrm>
            <a:off x="5142953" y="3047690"/>
            <a:ext cx="2718894" cy="424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3 spécialités de 1ère </a:t>
            </a:r>
          </a:p>
        </p:txBody>
      </p:sp>
      <p:sp>
        <p:nvSpPr>
          <p:cNvPr id="161" name="Réalisé par le…"/>
          <p:cNvSpPr txBox="1"/>
          <p:nvPr/>
        </p:nvSpPr>
        <p:spPr>
          <a:xfrm>
            <a:off x="8369998" y="8830115"/>
            <a:ext cx="4634599" cy="8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Réalisé par le </a:t>
            </a:r>
          </a:p>
          <a:p>
            <a:pPr defTabSz="457200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Groupe de Ressources Disciplinaires de SES</a:t>
            </a:r>
          </a:p>
          <a:p>
            <a:pPr defTabSz="457200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de l’Académie de Lyon</a:t>
            </a:r>
          </a:p>
        </p:txBody>
      </p:sp>
      <p:sp>
        <p:nvSpPr>
          <p:cNvPr id="162" name="*LLCE = Langues Littératures et Cultures Etrangères"/>
          <p:cNvSpPr txBox="1"/>
          <p:nvPr/>
        </p:nvSpPr>
        <p:spPr>
          <a:xfrm>
            <a:off x="25413" y="9314951"/>
            <a:ext cx="5146714" cy="349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914400">
              <a:defRPr sz="1700" b="0"/>
            </a:lvl1pPr>
          </a:lstStyle>
          <a:p>
            <a:r>
              <a:t>*LLCE = Langues Littératures et Cultures Etrangères</a:t>
            </a:r>
          </a:p>
        </p:txBody>
      </p:sp>
    </p:spTree>
    <p:custDataLst>
      <p:tags r:id="rId1"/>
    </p:custDataLst>
  </p:cSld>
  <p:clrMapOvr>
    <a:masterClrMapping/>
  </p:clrMapOvr>
  <p:transition advClick="0" advTm="14298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3" grpId="0" animBg="1" advAuto="0"/>
      <p:bldP spid="4" grpId="0" animBg="1" advAuto="0"/>
      <p:bldP spid="136" grpId="0" animBg="1" advAuto="0"/>
      <p:bldP spid="137" grpId="0" animBg="1" advAuto="0"/>
      <p:bldP spid="6" grpId="0" animBg="1" advAuto="0"/>
      <p:bldP spid="7" grpId="0" animBg="1" advAuto="0"/>
      <p:bldP spid="156" grpId="0" animBg="1" advAuto="0"/>
      <p:bldP spid="157" grpId="0" animBg="1" advAuto="0"/>
      <p:bldP spid="158" grpId="0" animBg="1" advAuto="0"/>
      <p:bldP spid="159" grpId="0" animBg="1" advAuto="0"/>
      <p:bldP spid="160" grpId="0" animBg="1" advAuto="0"/>
      <p:bldP spid="161" grpId="0" animBg="1" advAuto="0"/>
      <p:bldP spid="162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65696" y="1750259"/>
            <a:ext cx="4104456" cy="5273238"/>
          </a:xfrm>
          <a:prstGeom prst="rect">
            <a:avLst/>
          </a:prstGeom>
          <a:noFill/>
          <a:ln w="12700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Helvetica Neue"/>
                <a:cs typeface="Helvetica Neue"/>
                <a:sym typeface="Helvetica Neue"/>
              </a:rPr>
              <a:t>Science</a:t>
            </a:r>
            <a:r>
              <a:rPr kumimoji="0" lang="fr-FR" sz="24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Helvetica Neue"/>
                <a:cs typeface="Helvetica Neue"/>
                <a:sym typeface="Helvetica Neue"/>
              </a:rPr>
              <a:t> économique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dirty="0" smtClean="0">
              <a:latin typeface="+mn-lt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Helvetica Neue"/>
                <a:cs typeface="Helvetica Neue"/>
                <a:sym typeface="Helvetica Neue"/>
              </a:rPr>
              <a:t>Etudier la production d’un pays, </a:t>
            </a:r>
            <a:r>
              <a:rPr lang="fr-FR" dirty="0" smtClean="0">
                <a:latin typeface="+mn-lt"/>
              </a:rPr>
              <a:t>l’</a:t>
            </a:r>
            <a:r>
              <a:rPr kumimoji="0" lang="fr-FR" sz="24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Helvetica Neue"/>
                <a:cs typeface="Helvetica Neue"/>
                <a:sym typeface="Helvetica Neue"/>
              </a:rPr>
              <a:t>utilisation et la répartition des richesses…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baseline="0" dirty="0" smtClean="0">
              <a:latin typeface="+mn-lt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baseline="0" dirty="0" smtClean="0">
              <a:latin typeface="+mn-lt"/>
            </a:endParaRPr>
          </a:p>
          <a:p>
            <a:r>
              <a:rPr lang="fr-FR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chômage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F0"/>
                </a:solidFill>
                <a:latin typeface="Gill Sans Ultra Bold Condensed" pitchFamily="34" charset="0"/>
              </a:rPr>
              <a:t>marché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  <a:latin typeface="Californian FB" panose="0207040306080B030204" pitchFamily="18" charset="0"/>
              </a:rPr>
              <a:t>inflation</a:t>
            </a:r>
            <a:r>
              <a:rPr lang="fr-FR" dirty="0" smtClean="0"/>
              <a:t> </a:t>
            </a:r>
            <a:r>
              <a:rPr lang="fr-FR" sz="2800" dirty="0" smtClean="0">
                <a:solidFill>
                  <a:srgbClr val="7030A0"/>
                </a:solidFill>
                <a:latin typeface="Georgia" panose="02040502050405020303" pitchFamily="18" charset="0"/>
              </a:rPr>
              <a:t>croissance</a:t>
            </a:r>
            <a:r>
              <a:rPr lang="fr-FR" dirty="0" smtClean="0"/>
              <a:t> </a:t>
            </a:r>
            <a:r>
              <a:rPr lang="fr-FR" sz="3200" dirty="0" smtClean="0">
                <a:solidFill>
                  <a:srgbClr val="FFC000"/>
                </a:solidFill>
                <a:latin typeface="Lucida Calligraphy" panose="03010101010101010101" pitchFamily="66" charset="0"/>
              </a:rPr>
              <a:t>état </a:t>
            </a:r>
            <a:r>
              <a:rPr lang="fr-FR" dirty="0" smtClean="0">
                <a:solidFill>
                  <a:schemeClr val="accent2"/>
                </a:solidFill>
                <a:latin typeface="Broadway" panose="04040905080B02020502" pitchFamily="82" charset="0"/>
              </a:rPr>
              <a:t>redistribution </a:t>
            </a:r>
            <a:r>
              <a:rPr lang="fr-FR" dirty="0" smtClean="0">
                <a:solidFill>
                  <a:srgbClr val="FFFF00"/>
                </a:solidFill>
              </a:rPr>
              <a:t>impôts </a:t>
            </a:r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  <a:latin typeface="Brush Script MT" panose="03060802040406070304" pitchFamily="66" charset="0"/>
              </a:rPr>
              <a:t>prix</a:t>
            </a:r>
            <a:r>
              <a:rPr lang="fr-FR" dirty="0" smtClean="0"/>
              <a:t> </a:t>
            </a:r>
            <a:r>
              <a:rPr lang="fr-FR" sz="28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dépenses </a:t>
            </a:r>
            <a:r>
              <a:rPr lang="fr-FR" sz="3600" dirty="0" smtClean="0">
                <a:solidFill>
                  <a:srgbClr val="00B050"/>
                </a:solidFill>
                <a:latin typeface="Brush Script MT" panose="03060802040406070304" pitchFamily="66" charset="0"/>
              </a:rPr>
              <a:t>environnement</a:t>
            </a:r>
          </a:p>
          <a:p>
            <a:r>
              <a:rPr kumimoji="0" lang="fr-FR" sz="2800" b="0" i="0" u="none" strike="noStrike" cap="none" spc="0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Helvetica Neue"/>
              </a:rPr>
              <a:t>Commerce</a:t>
            </a:r>
            <a:r>
              <a:rPr kumimoji="0" lang="fr-FR" sz="2800" b="0" i="0" u="none" strike="noStrike" cap="none" spc="0" normalizeH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Helvetica Neue"/>
              </a:rPr>
              <a:t> international</a:t>
            </a:r>
            <a:endParaRPr kumimoji="0" lang="fr-FR" sz="1800" b="0" i="0" u="none" strike="noStrike" cap="none" spc="0" normalizeH="0" baseline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  <a:sym typeface="Helvetica Neue"/>
            </a:endParaRP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662640" y="3180547"/>
            <a:ext cx="4104456" cy="5642570"/>
          </a:xfrm>
          <a:prstGeom prst="rect">
            <a:avLst/>
          </a:prstGeom>
          <a:noFill/>
          <a:ln w="12700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Helvetica Neue"/>
                <a:cs typeface="Helvetica Neue"/>
                <a:sym typeface="Helvetica Neue"/>
              </a:rPr>
              <a:t>Science</a:t>
            </a:r>
            <a:r>
              <a:rPr kumimoji="0" lang="fr-FR" sz="24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Helvetica Neue"/>
                <a:cs typeface="Helvetica Neue"/>
                <a:sym typeface="Helvetica Neue"/>
              </a:rPr>
              <a:t> politique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dirty="0" smtClean="0">
              <a:latin typeface="+mn-lt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Helvetica Neue"/>
                <a:cs typeface="Helvetica Neue"/>
                <a:sym typeface="Helvetica Neue"/>
              </a:rPr>
              <a:t>Etudier le pouvoir politique et son influence (organes politiques, les comportements liés au vote… )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baseline="0" dirty="0" smtClean="0">
              <a:latin typeface="+mn-lt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baseline="0" dirty="0" smtClean="0">
              <a:latin typeface="+mn-lt"/>
            </a:endParaRPr>
          </a:p>
          <a:p>
            <a:r>
              <a:rPr lang="fr-FR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Régime politique </a:t>
            </a:r>
            <a:r>
              <a:rPr lang="fr-FR" sz="2800" dirty="0" smtClean="0">
                <a:solidFill>
                  <a:srgbClr val="7030A0"/>
                </a:solidFill>
                <a:latin typeface="Georgia" panose="02040502050405020303" pitchFamily="18" charset="0"/>
              </a:rPr>
              <a:t>débat</a:t>
            </a:r>
            <a:r>
              <a:rPr lang="fr-FR" dirty="0" smtClean="0"/>
              <a:t> </a:t>
            </a:r>
            <a:r>
              <a:rPr lang="fr-FR" sz="2800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opinion publique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Broadway" panose="04040905080B02020502" pitchFamily="82" charset="0"/>
              </a:rPr>
              <a:t>vote  </a:t>
            </a:r>
            <a:r>
              <a:rPr lang="fr-FR" sz="3200" dirty="0" smtClean="0">
                <a:solidFill>
                  <a:srgbClr val="FFC000"/>
                </a:solidFill>
                <a:latin typeface="Brush Script MT" panose="03060802040406070304" pitchFamily="66" charset="0"/>
              </a:rPr>
              <a:t>démocratie participative </a:t>
            </a:r>
            <a:r>
              <a:rPr lang="fr-FR" sz="3200" dirty="0" smtClean="0">
                <a:solidFill>
                  <a:srgbClr val="0070C0"/>
                </a:solidFill>
                <a:latin typeface="Berlin Sans FB Demi" pitchFamily="34" charset="0"/>
              </a:rPr>
              <a:t>Europe</a:t>
            </a:r>
            <a:endParaRPr lang="fr-FR" u="sng" dirty="0" smtClean="0">
              <a:solidFill>
                <a:srgbClr val="0070C0"/>
              </a:solidFill>
              <a:latin typeface="Berlin Sans FB Demi" pitchFamily="34" charset="0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414168" y="2531894"/>
            <a:ext cx="4104456" cy="5581015"/>
          </a:xfrm>
          <a:prstGeom prst="rect">
            <a:avLst/>
          </a:prstGeom>
          <a:noFill/>
          <a:ln w="12700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Helvetica Neue"/>
                <a:cs typeface="Helvetica Neue"/>
                <a:sym typeface="Helvetica Neue"/>
              </a:rPr>
              <a:t>Sociologie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dirty="0" smtClean="0">
              <a:latin typeface="+mn-lt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Helvetica Neue"/>
                <a:cs typeface="Helvetica Neue"/>
                <a:sym typeface="Helvetica Neue"/>
              </a:rPr>
              <a:t>Etudier la société à travers le comportement de l’individu (sa manière d’agir, de penser, d’entrer</a:t>
            </a:r>
            <a:r>
              <a:rPr lang="fr-FR" dirty="0">
                <a:latin typeface="+mn-lt"/>
              </a:rPr>
              <a:t> </a:t>
            </a:r>
            <a:r>
              <a:rPr lang="fr-FR" dirty="0" smtClean="0">
                <a:latin typeface="+mn-lt"/>
              </a:rPr>
              <a:t>en relation…</a:t>
            </a:r>
            <a:r>
              <a:rPr kumimoji="0" lang="fr-FR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Helvetica Neue"/>
                <a:cs typeface="Helvetica Neue"/>
                <a:sym typeface="Helvetica Neue"/>
              </a:rPr>
              <a:t>)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dirty="0" smtClean="0">
              <a:latin typeface="+mn-lt"/>
            </a:endParaRPr>
          </a:p>
          <a:p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Justice sociale</a:t>
            </a:r>
            <a:r>
              <a:rPr lang="fr-FR" dirty="0" smtClean="0"/>
              <a:t> </a:t>
            </a:r>
            <a:r>
              <a:rPr lang="fr-FR" sz="2000" dirty="0" smtClean="0">
                <a:solidFill>
                  <a:srgbClr val="00B050"/>
                </a:solidFill>
                <a:latin typeface="Californian FB" panose="0207040306080B030204" pitchFamily="18" charset="0"/>
              </a:rPr>
              <a:t>individu</a:t>
            </a:r>
            <a:r>
              <a:rPr lang="fr-FR" dirty="0" smtClean="0"/>
              <a:t> </a:t>
            </a:r>
            <a:r>
              <a:rPr lang="fr-FR" sz="2800" dirty="0" smtClean="0">
                <a:solidFill>
                  <a:srgbClr val="7030A0"/>
                </a:solidFill>
                <a:latin typeface="Georgia" panose="02040502050405020303" pitchFamily="18" charset="0"/>
              </a:rPr>
              <a:t>solidarité</a:t>
            </a:r>
            <a:r>
              <a:rPr lang="fr-FR" dirty="0" smtClean="0"/>
              <a:t> </a:t>
            </a:r>
            <a:r>
              <a:rPr lang="fr-FR" sz="3200" dirty="0" smtClean="0">
                <a:solidFill>
                  <a:srgbClr val="FFC000"/>
                </a:solidFill>
                <a:latin typeface="Lucida Calligraphy" panose="03010101010101010101" pitchFamily="66" charset="0"/>
              </a:rPr>
              <a:t>lien social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92D050"/>
                </a:solidFill>
                <a:latin typeface="Broadway" panose="04040905080B02020502" pitchFamily="82" charset="0"/>
              </a:rPr>
              <a:t>mouvement social</a:t>
            </a:r>
            <a:r>
              <a:rPr lang="fr-FR" dirty="0" smtClean="0"/>
              <a:t> </a:t>
            </a:r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  <a:latin typeface="Brush Script MT" panose="03060802040406070304" pitchFamily="66" charset="0"/>
              </a:rPr>
              <a:t>inégalités</a:t>
            </a:r>
            <a:r>
              <a:rPr lang="fr-FR" dirty="0" smtClean="0"/>
              <a:t> </a:t>
            </a:r>
            <a:r>
              <a:rPr lang="fr-FR" sz="28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mobilité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transmission</a:t>
            </a:r>
            <a:endParaRPr lang="fr-FR" u="sng" dirty="0" smtClean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381720" y="0"/>
            <a:ext cx="12313368" cy="2159000"/>
          </a:xfrm>
        </p:spPr>
        <p:txBody>
          <a:bodyPr>
            <a:noAutofit/>
          </a:bodyPr>
          <a:lstStyle/>
          <a:p>
            <a:pPr algn="ctr"/>
            <a:r>
              <a:rPr lang="fr-FR" sz="4800" dirty="0" smtClean="0"/>
              <a:t>Trois disciplines à part entière…</a:t>
            </a:r>
            <a:endParaRPr lang="fr-FR" sz="4800" dirty="0"/>
          </a:p>
        </p:txBody>
      </p:sp>
    </p:spTree>
  </p:cSld>
  <p:clrMapOvr>
    <a:masterClrMapping/>
  </p:clrMapOvr>
  <p:transition advTm="1706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4400" dirty="0" smtClean="0"/>
              <a:t>… </a:t>
            </a:r>
            <a:r>
              <a:rPr lang="fr-FR" sz="4400" smtClean="0"/>
              <a:t>Questionnant sur le </a:t>
            </a:r>
            <a:r>
              <a:rPr lang="fr-FR" sz="4400" dirty="0" smtClean="0"/>
              <a:t>fonctionnement de la société et son actualité…</a:t>
            </a:r>
            <a:endParaRPr lang="fr-FR" sz="4400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idx="1"/>
          </p:nvPr>
        </p:nvSpPr>
        <p:spPr>
          <a:xfrm>
            <a:off x="525736" y="8117160"/>
            <a:ext cx="5746045" cy="1083733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dirty="0" smtClean="0"/>
              <a:t>Comment fonctionne notre système de santé?</a:t>
            </a:r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half" idx="3"/>
          </p:nvPr>
        </p:nvSpPr>
        <p:spPr>
          <a:xfrm>
            <a:off x="6718424" y="8117160"/>
            <a:ext cx="5748302" cy="1083733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dirty="0" smtClean="0"/>
              <a:t>Constat et dispositifs pour l’environnement?</a:t>
            </a:r>
            <a:endParaRPr lang="fr-FR" dirty="0"/>
          </a:p>
        </p:txBody>
      </p:sp>
      <p:pic>
        <p:nvPicPr>
          <p:cNvPr id="23" name="Espace réservé du contenu 22" descr="images (1)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7416634" y="2054225"/>
            <a:ext cx="4126244" cy="5918919"/>
          </a:xfrm>
        </p:spPr>
      </p:pic>
      <p:pic>
        <p:nvPicPr>
          <p:cNvPr id="22" name="Espace réservé du contenu 21" descr="583394.jpg-c_215_290_x-f_jpg-q_x-xxyxx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1461841" y="2076170"/>
            <a:ext cx="4320480" cy="5968981"/>
          </a:xfrm>
        </p:spPr>
      </p:pic>
    </p:spTree>
  </p:cSld>
  <p:clrMapOvr>
    <a:masterClrMapping/>
  </p:clrMapOvr>
  <p:transition advClick="0" advTm="467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9752" y="196280"/>
            <a:ext cx="11704320" cy="1625600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… et développant des compétences multiples.</a:t>
            </a:r>
            <a:endParaRPr lang="fr-FR" sz="4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69752" y="1636440"/>
            <a:ext cx="5746045" cy="1083733"/>
          </a:xfrm>
        </p:spPr>
        <p:txBody>
          <a:bodyPr/>
          <a:lstStyle/>
          <a:p>
            <a:pPr algn="ctr"/>
            <a:r>
              <a:rPr lang="fr-FR" dirty="0" smtClean="0"/>
              <a:t>Au lycée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574408" y="1636440"/>
            <a:ext cx="5748302" cy="1083733"/>
          </a:xfrm>
        </p:spPr>
        <p:txBody>
          <a:bodyPr/>
          <a:lstStyle/>
          <a:p>
            <a:pPr algn="ctr"/>
            <a:r>
              <a:rPr lang="fr-FR" dirty="0" smtClean="0"/>
              <a:t>Dans le supérieur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69752" y="2932584"/>
            <a:ext cx="5746045" cy="6552728"/>
          </a:xfrm>
        </p:spPr>
        <p:txBody>
          <a:bodyPr>
            <a:normAutofit fontScale="77500" lnSpcReduction="20000"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fr-FR" b="1" dirty="0" smtClean="0"/>
              <a:t>Acquérir une méthode de travail efficace et transposable dans d’autres matières </a:t>
            </a:r>
            <a:r>
              <a:rPr lang="fr-FR" dirty="0" smtClean="0"/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dirty="0" smtClean="0"/>
              <a:t>Prise de notes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dirty="0" smtClean="0"/>
              <a:t>Sélection des informations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dirty="0" smtClean="0"/>
              <a:t>Analyse de l’information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dirty="0" smtClean="0"/>
              <a:t>Rédaction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b="1" dirty="0" smtClean="0"/>
              <a:t>Se préparer aux examens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dirty="0" smtClean="0"/>
              <a:t>Contrôle continu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dirty="0" smtClean="0"/>
              <a:t>Nouveau bac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dirty="0" smtClean="0"/>
              <a:t>Ecrit et oral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b="1" dirty="0" smtClean="0"/>
              <a:t>Affiner son orientation post-bac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b="1" dirty="0" smtClean="0"/>
              <a:t>Développer sa culture générale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dirty="0" smtClean="0"/>
              <a:t>Pour l’admission en supérieur (dossier, concours)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dirty="0" smtClean="0"/>
              <a:t>Pour soi-même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74408" y="3076600"/>
            <a:ext cx="5748302" cy="560606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fr-FR" dirty="0" smtClean="0"/>
              <a:t>Détenir une capacité de travail importante</a:t>
            </a:r>
          </a:p>
          <a:p>
            <a:pPr>
              <a:spcAft>
                <a:spcPts val="600"/>
              </a:spcAft>
            </a:pPr>
            <a:r>
              <a:rPr lang="fr-FR" dirty="0" smtClean="0"/>
              <a:t>Etre polyvalent (matières multiples)</a:t>
            </a:r>
          </a:p>
          <a:p>
            <a:pPr>
              <a:spcAft>
                <a:spcPts val="600"/>
              </a:spcAft>
            </a:pPr>
            <a:r>
              <a:rPr lang="fr-FR" dirty="0" smtClean="0"/>
              <a:t>Savoir prendre du recul sur l’actualité et en être critique</a:t>
            </a:r>
          </a:p>
          <a:p>
            <a:pPr>
              <a:spcAft>
                <a:spcPts val="600"/>
              </a:spcAft>
            </a:pPr>
            <a:r>
              <a:rPr lang="fr-FR" dirty="0" smtClean="0"/>
              <a:t>Connaissances de base en économie, en sociologie et en politique valorisables dans de nombreuses filières</a:t>
            </a:r>
            <a:endParaRPr lang="fr-FR" dirty="0"/>
          </a:p>
        </p:txBody>
      </p:sp>
    </p:spTree>
  </p:cSld>
  <p:clrMapOvr>
    <a:masterClrMapping/>
  </p:clrMapOvr>
  <p:transition advClick="0" advTm="1561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9752" y="196280"/>
            <a:ext cx="11704320" cy="1625600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L’organisation de l’enseignement en 2nde</a:t>
            </a:r>
            <a:endParaRPr lang="fr-FR" sz="4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69752" y="1636440"/>
            <a:ext cx="5746045" cy="1083733"/>
          </a:xfrm>
        </p:spPr>
        <p:txBody>
          <a:bodyPr/>
          <a:lstStyle/>
          <a:p>
            <a:pPr algn="ctr"/>
            <a:r>
              <a:rPr lang="fr-FR" dirty="0" smtClean="0"/>
              <a:t>1h30 par semaine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574408" y="1636440"/>
            <a:ext cx="5748302" cy="1083733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Programme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525736" y="2932584"/>
            <a:ext cx="5976664" cy="6552728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dirty="0" smtClean="0"/>
              <a:t>Dans le tronc commun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sz="3300" dirty="0" smtClean="0"/>
              <a:t>Objectifs 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sz="2400" dirty="0" smtClean="0"/>
              <a:t>Découvrir de nouvelles disciplines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sz="2400" dirty="0" smtClean="0"/>
              <a:t>Développer un questionnement et un raisonnement économique, social et politique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sz="2400" dirty="0" smtClean="0"/>
              <a:t>Affiner son orientation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sz="2400" dirty="0" smtClean="0"/>
              <a:t>Appréhender le monde dans lequel nous vivons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sz="2400" dirty="0" smtClean="0"/>
              <a:t>Contribuer à la formation civique des élèves par une meilleure compréhension des enjeux sociétaux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sz="2400" dirty="0" smtClean="0"/>
              <a:t>Acquisition de savoir-faire mathématiques simples, accessibles à tous et valorisables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fr-FR" dirty="0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74408" y="2860576"/>
            <a:ext cx="5748302" cy="6552728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r>
              <a:rPr lang="fr-FR" sz="2000" b="1" u="sng" dirty="0" smtClean="0"/>
              <a:t>Chapitre introductif</a:t>
            </a:r>
            <a:r>
              <a:rPr lang="fr-FR" sz="2000" b="1" dirty="0" smtClean="0"/>
              <a:t> : </a:t>
            </a:r>
            <a:r>
              <a:rPr lang="fr-FR" sz="2000" dirty="0" smtClean="0"/>
              <a:t>Comment les économistes, les sociologues et les politistes raisonnent-ils et travaillent-ils ?</a:t>
            </a:r>
          </a:p>
          <a:p>
            <a:pPr algn="just">
              <a:spcAft>
                <a:spcPts val="1200"/>
              </a:spcAft>
            </a:pPr>
            <a:r>
              <a:rPr lang="fr-FR" sz="2000" b="1" u="sng" dirty="0" smtClean="0"/>
              <a:t>Science économique</a:t>
            </a:r>
            <a:r>
              <a:rPr lang="fr-FR" sz="2000" b="1" dirty="0" smtClean="0"/>
              <a:t> : </a:t>
            </a:r>
            <a:r>
              <a:rPr lang="fr-FR" sz="2000" dirty="0" smtClean="0"/>
              <a:t>Comment crée-t-on des richesses et comment les mesure-t-on ?Comment se forment les prix sur le marché ?</a:t>
            </a:r>
          </a:p>
          <a:p>
            <a:pPr algn="just">
              <a:spcAft>
                <a:spcPts val="1200"/>
              </a:spcAft>
            </a:pPr>
            <a:r>
              <a:rPr lang="fr-FR" sz="2000" b="1" u="sng" dirty="0" smtClean="0"/>
              <a:t>Sociologie et science politique: </a:t>
            </a:r>
            <a:r>
              <a:rPr lang="fr-FR" sz="2000" dirty="0" smtClean="0"/>
              <a:t>Comment devenons-nous des acteurs sociaux ?Comment s’organise la vie politique ?</a:t>
            </a:r>
          </a:p>
          <a:p>
            <a:pPr algn="just">
              <a:spcAft>
                <a:spcPts val="1200"/>
              </a:spcAft>
            </a:pPr>
            <a:r>
              <a:rPr lang="fr-FR" sz="2000" b="1" u="sng" dirty="0" smtClean="0"/>
              <a:t>Regards croisés</a:t>
            </a:r>
            <a:r>
              <a:rPr lang="fr-FR" sz="2000" b="1" dirty="0" smtClean="0"/>
              <a:t> : </a:t>
            </a:r>
            <a:r>
              <a:rPr lang="fr-FR" sz="2000" dirty="0" smtClean="0"/>
              <a:t>Quelles relations entre le diplôme, l’emploi  et le salaire ? </a:t>
            </a:r>
          </a:p>
          <a:p>
            <a:pPr>
              <a:spcAft>
                <a:spcPts val="1200"/>
              </a:spcAft>
            </a:pPr>
            <a:r>
              <a:rPr lang="fr-FR" sz="2000" i="1" dirty="0" smtClean="0"/>
              <a:t>Savoir-faire mathématiques : pourcentage, moyenne, étude de graphiques et de tableaux statistiques</a:t>
            </a:r>
          </a:p>
        </p:txBody>
      </p:sp>
    </p:spTree>
  </p:cSld>
  <p:clrMapOvr>
    <a:masterClrMapping/>
  </p:clrMapOvr>
  <p:transition advClick="0" advTm="15637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9752" y="196280"/>
            <a:ext cx="11704320" cy="1625600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L’organisation de l’enseignement en cycle terminale</a:t>
            </a:r>
            <a:endParaRPr lang="fr-FR" sz="4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69752" y="1636440"/>
            <a:ext cx="5746045" cy="1083733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dirty="0" smtClean="0"/>
              <a:t>En première (4h) et terminale (6h)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574408" y="1636440"/>
            <a:ext cx="5748302" cy="1083733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Programme (1</a:t>
            </a:r>
            <a:r>
              <a:rPr lang="fr-FR" baseline="30000" dirty="0" smtClean="0"/>
              <a:t>ère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69752" y="2932584"/>
            <a:ext cx="5746045" cy="6552728"/>
          </a:xfrm>
        </p:spPr>
        <p:txBody>
          <a:bodyPr>
            <a:normAutofit/>
          </a:bodyPr>
          <a:lstStyle/>
          <a:p>
            <a:pPr algn="just"/>
            <a:r>
              <a:rPr lang="fr-FR" sz="2400" b="1" u="sng" dirty="0" smtClean="0"/>
              <a:t>Objectifs :</a:t>
            </a:r>
            <a:r>
              <a:rPr lang="fr-FR" sz="2400" b="1" dirty="0" smtClean="0"/>
              <a:t> </a:t>
            </a:r>
          </a:p>
          <a:p>
            <a:pPr lvl="1" algn="just"/>
            <a:r>
              <a:rPr lang="fr-FR" sz="1800" dirty="0" smtClean="0"/>
              <a:t>Participer à la </a:t>
            </a:r>
            <a:r>
              <a:rPr lang="fr-FR" sz="1800" b="1" dirty="0" smtClean="0"/>
              <a:t>formation intellectuelle et civique </a:t>
            </a:r>
            <a:r>
              <a:rPr lang="fr-FR" sz="1800" dirty="0" smtClean="0"/>
              <a:t>des élèves</a:t>
            </a:r>
          </a:p>
          <a:p>
            <a:pPr lvl="1" algn="just"/>
            <a:r>
              <a:rPr lang="fr-FR" sz="1800" dirty="0" smtClean="0"/>
              <a:t>Renforcer l’acquisition de méthodes, concepts et problématiques essentiels en sciences </a:t>
            </a:r>
            <a:r>
              <a:rPr lang="fr-FR" sz="1800" b="1" dirty="0" smtClean="0"/>
              <a:t>économique</a:t>
            </a:r>
            <a:r>
              <a:rPr lang="fr-FR" sz="1800" dirty="0" smtClean="0"/>
              <a:t>, </a:t>
            </a:r>
            <a:r>
              <a:rPr lang="fr-FR" sz="1800" b="1" dirty="0" smtClean="0"/>
              <a:t>sociale</a:t>
            </a:r>
            <a:r>
              <a:rPr lang="fr-FR" sz="1800" dirty="0" smtClean="0"/>
              <a:t> et </a:t>
            </a:r>
            <a:r>
              <a:rPr lang="fr-FR" sz="1800" b="1" dirty="0" smtClean="0"/>
              <a:t>politique</a:t>
            </a:r>
            <a:r>
              <a:rPr lang="fr-FR" sz="1800" dirty="0" smtClean="0"/>
              <a:t>. </a:t>
            </a:r>
          </a:p>
          <a:p>
            <a:pPr lvl="1" algn="just"/>
            <a:r>
              <a:rPr lang="fr-FR" sz="1800" dirty="0" smtClean="0"/>
              <a:t>Association multiples avec d’autres disciplines: littéraire  ( capacités rédactionnelles, langues…), scientifiques (capacité de travail, savoir faire mathématiques…)</a:t>
            </a:r>
          </a:p>
          <a:p>
            <a:pPr lvl="1" algn="just"/>
            <a:r>
              <a:rPr lang="fr-FR" sz="1800" dirty="0" smtClean="0"/>
              <a:t>Choisir un sujet transversal dans le cadre du </a:t>
            </a:r>
            <a:r>
              <a:rPr lang="fr-FR" sz="1800" b="1" dirty="0" smtClean="0"/>
              <a:t>grand oral </a:t>
            </a:r>
            <a:r>
              <a:rPr lang="fr-FR" sz="1800" dirty="0" smtClean="0"/>
              <a:t>et s’offrir plus de possibilités en termes de problématiques</a:t>
            </a:r>
          </a:p>
          <a:p>
            <a:pPr lvl="1" algn="just"/>
            <a:endParaRPr lang="fr-FR" sz="1800" i="1" dirty="0" smtClean="0"/>
          </a:p>
          <a:p>
            <a:pPr algn="just"/>
            <a:r>
              <a:rPr lang="fr-FR" sz="2400" b="1" u="sng" dirty="0" smtClean="0"/>
              <a:t>Orientation au lycée </a:t>
            </a:r>
            <a:r>
              <a:rPr lang="fr-FR" sz="2400" b="1" dirty="0" smtClean="0"/>
              <a:t>:</a:t>
            </a:r>
            <a:r>
              <a:rPr lang="fr-FR" sz="2400" dirty="0" smtClean="0"/>
              <a:t> </a:t>
            </a:r>
          </a:p>
          <a:p>
            <a:pPr lvl="1" algn="just"/>
            <a:r>
              <a:rPr lang="fr-FR" sz="1800" dirty="0" smtClean="0"/>
              <a:t>Acquérir les compétences et qualités indispensables au suivi de l’enseignement de </a:t>
            </a:r>
            <a:r>
              <a:rPr lang="fr-FR" sz="1800" b="1" dirty="0" smtClean="0"/>
              <a:t>spécialité SES en terminale</a:t>
            </a:r>
            <a:r>
              <a:rPr lang="fr-FR" sz="1800" dirty="0" smtClean="0"/>
              <a:t>. 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74408" y="2860576"/>
            <a:ext cx="5748302" cy="6264696"/>
          </a:xfrm>
        </p:spPr>
        <p:txBody>
          <a:bodyPr>
            <a:noAutofit/>
          </a:bodyPr>
          <a:lstStyle/>
          <a:p>
            <a:pPr algn="just"/>
            <a:r>
              <a:rPr lang="fr-FR" sz="2400" b="1" u="sng" dirty="0" smtClean="0"/>
              <a:t>Science économique</a:t>
            </a:r>
            <a:r>
              <a:rPr lang="fr-FR" sz="2400" b="1" dirty="0" smtClean="0"/>
              <a:t> : </a:t>
            </a:r>
            <a:r>
              <a:rPr lang="fr-FR" sz="1600" dirty="0" smtClean="0"/>
              <a:t>Comment un  marché concurrentiel fonctionne-t-il ? Comment les marchés imparfaitement concurrentiels fonctionnent-ils ? Quelles sont les principales défaillances du marché ? Comment les agents économiques se financent-ils ? Qu’est ce que la monnaie et comment est-elle créée ?</a:t>
            </a:r>
          </a:p>
          <a:p>
            <a:pPr algn="just"/>
            <a:endParaRPr lang="fr-FR" sz="1600" dirty="0" smtClean="0"/>
          </a:p>
          <a:p>
            <a:pPr algn="just"/>
            <a:r>
              <a:rPr lang="fr-FR" sz="2400" b="1" u="sng" dirty="0" smtClean="0"/>
              <a:t>Sociologie et science politique </a:t>
            </a:r>
            <a:r>
              <a:rPr lang="fr-FR" sz="2400" dirty="0" smtClean="0"/>
              <a:t>: </a:t>
            </a:r>
            <a:r>
              <a:rPr lang="fr-FR" sz="1600" dirty="0" smtClean="0"/>
              <a:t>Comment la socialisation contribue-t-elle à expliquer les différences de comportement des individus? Comment se construisent et évoluent les liens sociaux ? Quels sont les processus sociaux qui contribuent à la déviance ? Comment se forme et s’exprime l’opinion publique? Voter : une affaire individuelle ou collective ?</a:t>
            </a:r>
          </a:p>
          <a:p>
            <a:pPr algn="just"/>
            <a:endParaRPr lang="fr-FR" sz="1600" dirty="0" smtClean="0"/>
          </a:p>
          <a:p>
            <a:pPr algn="just"/>
            <a:r>
              <a:rPr lang="fr-FR" sz="2400" b="1" u="sng" dirty="0" smtClean="0"/>
              <a:t>Regards croisés </a:t>
            </a:r>
            <a:r>
              <a:rPr lang="fr-FR" sz="2400" dirty="0" smtClean="0"/>
              <a:t>: </a:t>
            </a:r>
            <a:r>
              <a:rPr lang="fr-FR" sz="1600" dirty="0" smtClean="0"/>
              <a:t>Comment l’assurance et la protection sociale contribuent-elles à la gestion des risques dans les sociétés développées ? Comment les entreprises sont-elles organisées et gouvernées ? </a:t>
            </a:r>
          </a:p>
          <a:p>
            <a:pPr algn="just"/>
            <a:endParaRPr lang="fr-FR" sz="1600" dirty="0" smtClean="0"/>
          </a:p>
          <a:p>
            <a:pPr algn="just"/>
            <a:r>
              <a:rPr lang="fr-FR" sz="1600" i="1" dirty="0" smtClean="0"/>
              <a:t>Savoir-faire mathématiques : taux de variation, représentations graphiques simples, moyenne, étude de graphiques et de tableaux statistiques</a:t>
            </a:r>
          </a:p>
          <a:p>
            <a:pPr algn="just"/>
            <a:endParaRPr lang="fr-FR" sz="1600" dirty="0" smtClean="0"/>
          </a:p>
          <a:p>
            <a:pPr algn="just"/>
            <a:endParaRPr lang="fr-FR" sz="1600" b="1" dirty="0" smtClean="0"/>
          </a:p>
        </p:txBody>
      </p:sp>
    </p:spTree>
  </p:cSld>
  <p:clrMapOvr>
    <a:masterClrMapping/>
  </p:clrMapOvr>
  <p:transition advClick="0" advTm="1622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4294967295"/>
          </p:nvPr>
        </p:nvSpPr>
        <p:spPr>
          <a:xfrm>
            <a:off x="0" y="2054225"/>
            <a:ext cx="5745163" cy="5605463"/>
          </a:xfrm>
        </p:spPr>
        <p:txBody>
          <a:bodyPr/>
          <a:lstStyle/>
          <a:p>
            <a:r>
              <a:rPr lang="fr-FR" dirty="0" smtClean="0"/>
              <a:t>Grand oral</a:t>
            </a:r>
            <a:endParaRPr lang="fr-FR" dirty="0"/>
          </a:p>
        </p:txBody>
      </p:sp>
      <p:pic>
        <p:nvPicPr>
          <p:cNvPr id="8" name="Espace réservé du contenu 7" descr="images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6358384" y="1132384"/>
            <a:ext cx="5400600" cy="7416824"/>
          </a:xfrm>
        </p:spPr>
      </p:pic>
    </p:spTree>
  </p:cSld>
  <p:clrMapOvr>
    <a:masterClrMapping/>
  </p:clrMapOvr>
  <p:transition advClick="0" advTm="2742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b="1" dirty="0" smtClean="0"/>
              <a:t>Une spécialité qui permet d’accéder à de nombreuses formations</a:t>
            </a:r>
            <a:endParaRPr lang="fr-FR" sz="48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650240" y="5596881"/>
            <a:ext cx="5746045" cy="3181360"/>
          </a:xfrm>
        </p:spPr>
        <p:txBody>
          <a:bodyPr>
            <a:noAutofit/>
          </a:bodyPr>
          <a:lstStyle/>
          <a:p>
            <a:pPr algn="ctr"/>
            <a:r>
              <a:rPr lang="fr-FR" sz="2400" dirty="0" smtClean="0"/>
              <a:t>Enseignement </a:t>
            </a:r>
            <a:r>
              <a:rPr lang="fr-FR" sz="2400" b="1" dirty="0" smtClean="0"/>
              <a:t>pluridisciplinaire </a:t>
            </a:r>
            <a:r>
              <a:rPr lang="fr-FR" sz="2400" dirty="0" smtClean="0"/>
              <a:t>(économie, sociologie </a:t>
            </a:r>
          </a:p>
          <a:p>
            <a:pPr algn="ctr"/>
            <a:r>
              <a:rPr lang="fr-FR" sz="2400" dirty="0" smtClean="0"/>
              <a:t>et science politique) </a:t>
            </a:r>
          </a:p>
          <a:p>
            <a:pPr algn="ctr"/>
            <a:r>
              <a:rPr lang="fr-FR" sz="2400" dirty="0" smtClean="0"/>
              <a:t>et </a:t>
            </a:r>
            <a:r>
              <a:rPr lang="fr-FR" sz="2400" b="1" dirty="0" smtClean="0"/>
              <a:t>transversal</a:t>
            </a:r>
          </a:p>
          <a:p>
            <a:pPr algn="ctr"/>
            <a:r>
              <a:rPr lang="fr-FR" sz="2400" b="1" dirty="0" smtClean="0"/>
              <a:t> </a:t>
            </a:r>
            <a:r>
              <a:rPr lang="fr-FR" sz="2400" dirty="0" smtClean="0"/>
              <a:t>(combinant des compétences littéraires et scientifiques)</a:t>
            </a:r>
            <a:endParaRPr lang="fr-FR" sz="2400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2"/>
          </p:nvPr>
        </p:nvSpPr>
        <p:spPr>
          <a:xfrm>
            <a:off x="650240" y="2054109"/>
            <a:ext cx="5746045" cy="3038716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6606259" y="2054108"/>
            <a:ext cx="5748302" cy="6711124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fr-FR" sz="5100" b="1" dirty="0" smtClean="0">
                <a:solidFill>
                  <a:schemeClr val="tx2"/>
                </a:solidFill>
              </a:rPr>
              <a:t>Classes préparatoires </a:t>
            </a:r>
            <a:r>
              <a:rPr lang="fr-FR" sz="3800" dirty="0" smtClean="0">
                <a:solidFill>
                  <a:schemeClr val="tx2"/>
                </a:solidFill>
              </a:rPr>
              <a:t>économiques et commerciales, classes préparatoires lettres et sciences sociales, …</a:t>
            </a:r>
          </a:p>
          <a:p>
            <a:pPr algn="just">
              <a:buFontTx/>
              <a:buChar char="-"/>
            </a:pPr>
            <a:endParaRPr lang="fr-FR" sz="3800" dirty="0" smtClean="0">
              <a:solidFill>
                <a:schemeClr val="tx2"/>
              </a:solidFill>
            </a:endParaRPr>
          </a:p>
          <a:p>
            <a:pPr algn="just"/>
            <a:r>
              <a:rPr lang="fr-FR" sz="5100" b="1" dirty="0" smtClean="0">
                <a:solidFill>
                  <a:schemeClr val="tx2"/>
                </a:solidFill>
              </a:rPr>
              <a:t>Formations universitaires</a:t>
            </a:r>
          </a:p>
          <a:p>
            <a:pPr lvl="1" algn="just"/>
            <a:r>
              <a:rPr lang="fr-FR" sz="4200" dirty="0" smtClean="0">
                <a:solidFill>
                  <a:schemeClr val="tx2"/>
                </a:solidFill>
              </a:rPr>
              <a:t>d’économie-gestion, de droit, de science politique, de sociologie, de langues étrangères appliquées ( LEA ), d’administration économique et sociale ( AES ), de sports et management du sport (STAPS), …</a:t>
            </a:r>
          </a:p>
          <a:p>
            <a:pPr algn="just"/>
            <a:endParaRPr lang="fr-FR" sz="3800" dirty="0" smtClean="0">
              <a:solidFill>
                <a:schemeClr val="tx2"/>
              </a:solidFill>
            </a:endParaRPr>
          </a:p>
          <a:p>
            <a:pPr algn="just"/>
            <a:r>
              <a:rPr lang="fr-FR" sz="5100" b="1" dirty="0" smtClean="0">
                <a:solidFill>
                  <a:schemeClr val="tx2"/>
                </a:solidFill>
              </a:rPr>
              <a:t>Instituts d’études politiques et autres écoles spécialisées </a:t>
            </a:r>
            <a:r>
              <a:rPr lang="fr-FR" sz="3800" dirty="0" smtClean="0">
                <a:solidFill>
                  <a:schemeClr val="tx2"/>
                </a:solidFill>
              </a:rPr>
              <a:t>( école de commerce et management, écoles de communication et journalisme, …)</a:t>
            </a:r>
          </a:p>
          <a:p>
            <a:pPr algn="just"/>
            <a:endParaRPr lang="fr-FR" sz="3800" dirty="0" smtClean="0">
              <a:solidFill>
                <a:schemeClr val="tx2"/>
              </a:solidFill>
            </a:endParaRPr>
          </a:p>
          <a:p>
            <a:pPr algn="just"/>
            <a:r>
              <a:rPr lang="fr-FR" sz="5100" b="1" dirty="0" smtClean="0">
                <a:solidFill>
                  <a:schemeClr val="tx2"/>
                </a:solidFill>
              </a:rPr>
              <a:t>Formations spécialisées dans :</a:t>
            </a:r>
          </a:p>
          <a:p>
            <a:pPr lvl="1" algn="just"/>
            <a:r>
              <a:rPr lang="fr-FR" sz="4500" b="1" dirty="0" smtClean="0">
                <a:solidFill>
                  <a:schemeClr val="tx2"/>
                </a:solidFill>
              </a:rPr>
              <a:t>le paramédical </a:t>
            </a:r>
            <a:r>
              <a:rPr lang="fr-FR" sz="3200" dirty="0" smtClean="0">
                <a:solidFill>
                  <a:schemeClr val="tx2"/>
                </a:solidFill>
              </a:rPr>
              <a:t>( ex : écoles d’infirmières ),</a:t>
            </a:r>
            <a:r>
              <a:rPr lang="fr-FR" sz="3200" b="1" dirty="0" smtClean="0">
                <a:solidFill>
                  <a:schemeClr val="tx2"/>
                </a:solidFill>
              </a:rPr>
              <a:t> </a:t>
            </a:r>
          </a:p>
          <a:p>
            <a:pPr lvl="1" algn="just"/>
            <a:r>
              <a:rPr lang="fr-FR" sz="4500" b="1" dirty="0" smtClean="0">
                <a:solidFill>
                  <a:schemeClr val="tx2"/>
                </a:solidFill>
              </a:rPr>
              <a:t>le social </a:t>
            </a:r>
            <a:r>
              <a:rPr lang="fr-FR" sz="3200" dirty="0" smtClean="0">
                <a:solidFill>
                  <a:schemeClr val="tx2"/>
                </a:solidFill>
              </a:rPr>
              <a:t>( ex: éducateur spécialisé ) , </a:t>
            </a:r>
          </a:p>
          <a:p>
            <a:pPr lvl="1" algn="just"/>
            <a:r>
              <a:rPr lang="fr-FR" sz="4500" b="1" dirty="0" smtClean="0">
                <a:solidFill>
                  <a:schemeClr val="tx2"/>
                </a:solidFill>
              </a:rPr>
              <a:t>la culture </a:t>
            </a:r>
            <a:r>
              <a:rPr lang="fr-FR" sz="3200" dirty="0" smtClean="0">
                <a:solidFill>
                  <a:schemeClr val="tx2"/>
                </a:solidFill>
              </a:rPr>
              <a:t>( Ex : organisation événementielle),</a:t>
            </a:r>
          </a:p>
          <a:p>
            <a:pPr lvl="1" algn="just"/>
            <a:r>
              <a:rPr lang="fr-FR" sz="4500" b="1" dirty="0" smtClean="0">
                <a:solidFill>
                  <a:schemeClr val="tx2"/>
                </a:solidFill>
              </a:rPr>
              <a:t>l’art</a:t>
            </a:r>
            <a:r>
              <a:rPr lang="fr-FR" sz="4500" dirty="0" smtClean="0">
                <a:solidFill>
                  <a:schemeClr val="tx2"/>
                </a:solidFill>
              </a:rPr>
              <a:t> </a:t>
            </a:r>
            <a:r>
              <a:rPr lang="fr-FR" sz="3200" dirty="0" smtClean="0">
                <a:solidFill>
                  <a:schemeClr val="tx2"/>
                </a:solidFill>
              </a:rPr>
              <a:t>( ex: école de design ),</a:t>
            </a:r>
          </a:p>
          <a:p>
            <a:pPr lvl="1" algn="just"/>
            <a:r>
              <a:rPr lang="fr-FR" sz="4500" b="1" dirty="0" smtClean="0">
                <a:solidFill>
                  <a:schemeClr val="tx2"/>
                </a:solidFill>
              </a:rPr>
              <a:t>l’éco-gestion</a:t>
            </a:r>
            <a:r>
              <a:rPr lang="fr-FR" sz="3200" b="1" dirty="0" smtClean="0">
                <a:solidFill>
                  <a:schemeClr val="tx2"/>
                </a:solidFill>
              </a:rPr>
              <a:t> </a:t>
            </a:r>
            <a:r>
              <a:rPr lang="fr-FR" sz="3200" dirty="0" smtClean="0">
                <a:solidFill>
                  <a:schemeClr val="tx2"/>
                </a:solidFill>
              </a:rPr>
              <a:t>( Ex : GEA ) , …</a:t>
            </a:r>
          </a:p>
        </p:txBody>
      </p:sp>
      <p:pic>
        <p:nvPicPr>
          <p:cNvPr id="1027" name="Picture 3" descr="E:\etudiants_sciencespo_amp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752" y="2068487"/>
            <a:ext cx="5760640" cy="305953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1312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 multiples combinaisons possibles avec les SES…</a:t>
            </a:r>
            <a:endParaRPr lang="fr-FR" dirty="0"/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… pour une offre de formation riche et diversifiée</a:t>
            </a:r>
            <a:endParaRPr lang="fr-FR" dirty="0"/>
          </a:p>
        </p:txBody>
      </p:sp>
    </p:spTree>
  </p:cSld>
  <p:clrMapOvr>
    <a:masterClrMapping/>
  </p:clrMapOvr>
  <p:transition advClick="0" advTm="4159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.6|1.3|2.3|1.4|1.6|1.1|1.3|1|1.1|1.1|1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1|1|1.1|1|1|0.9|1.1|1.1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1|0.9|1.3|1.2|1.1|0.9|1.2|1.1|2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.9|1.2|1|1|1.1|0.8|1.1|1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|1.1|1|1.1|1|1|1.1|1.1|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|1|1|1|0.9|0.9|1|0.9|0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0.8|0.9|0.7|0.7|1|0.9|1|1.2|1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|0.8|0.9|1|1|0.9|0.9|1.1|1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407</TotalTime>
  <Words>1898</Words>
  <Application>Microsoft Office PowerPoint</Application>
  <PresentationFormat>Personnalisé</PresentationFormat>
  <Paragraphs>591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35" baseType="lpstr">
      <vt:lpstr>Arial Unicode MS</vt:lpstr>
      <vt:lpstr>Arial</vt:lpstr>
      <vt:lpstr>Baskerville Old Face</vt:lpstr>
      <vt:lpstr>Berlin Sans FB Demi</vt:lpstr>
      <vt:lpstr>Broadway</vt:lpstr>
      <vt:lpstr>Brush Script MT</vt:lpstr>
      <vt:lpstr>Californian FB</vt:lpstr>
      <vt:lpstr>Georgia</vt:lpstr>
      <vt:lpstr>Gill Sans Ultra Bold Condensed</vt:lpstr>
      <vt:lpstr>Helvetica Neue</vt:lpstr>
      <vt:lpstr>Helvetica Neue Medium</vt:lpstr>
      <vt:lpstr>Helvetica Neue Thin</vt:lpstr>
      <vt:lpstr>Lucida Calligraphy</vt:lpstr>
      <vt:lpstr>Lucida Sans Unicode</vt:lpstr>
      <vt:lpstr>Verdana</vt:lpstr>
      <vt:lpstr>Wingdings 2</vt:lpstr>
      <vt:lpstr>Wingdings 3</vt:lpstr>
      <vt:lpstr>Rotonde</vt:lpstr>
      <vt:lpstr>Sciences économiques et sociales</vt:lpstr>
      <vt:lpstr>Trois disciplines à part entière…</vt:lpstr>
      <vt:lpstr>… Questionnant sur le fonctionnement de la société et son actualité…</vt:lpstr>
      <vt:lpstr>… et développant des compétences multiples.</vt:lpstr>
      <vt:lpstr>L’organisation de l’enseignement en 2nde</vt:lpstr>
      <vt:lpstr>L’organisation de l’enseignement en cycle terminale</vt:lpstr>
      <vt:lpstr>Présentation PowerPoint</vt:lpstr>
      <vt:lpstr>Une spécialité qui permet d’accéder à de nombreuses formations</vt:lpstr>
      <vt:lpstr>De multiples combinaisons possibles avec les SES…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Sciences économiques et sociales</dc:title>
  <dc:creator>LOLON CLEMENCE</dc:creator>
  <cp:lastModifiedBy>Thibault</cp:lastModifiedBy>
  <cp:revision>53</cp:revision>
  <dcterms:modified xsi:type="dcterms:W3CDTF">2020-03-06T14:28:51Z</dcterms:modified>
</cp:coreProperties>
</file>