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8" r:id="rId6"/>
    <p:sldId id="269" r:id="rId7"/>
    <p:sldId id="264" r:id="rId8"/>
    <p:sldId id="266" r:id="rId9"/>
    <p:sldId id="260" r:id="rId10"/>
    <p:sldId id="265" r:id="rId11"/>
    <p:sldId id="261" r:id="rId12"/>
    <p:sldId id="270" r:id="rId13"/>
    <p:sldId id="262" r:id="rId14"/>
    <p:sldId id="263" r:id="rId15"/>
    <p:sldId id="267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>
      <p:cViewPr>
        <p:scale>
          <a:sx n="77" d="100"/>
          <a:sy n="77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0A05FF-C7C9-429C-B2BA-E8C3CC4AC532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62730F-0945-4A47-AE14-E6067981F1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9.png"/><Relationship Id="rId5" Type="http://schemas.microsoft.com/office/2007/relationships/media" Target="../media/media3.mp3"/><Relationship Id="rId10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7406640" cy="1472184"/>
          </a:xfrm>
        </p:spPr>
        <p:txBody>
          <a:bodyPr/>
          <a:lstStyle/>
          <a:p>
            <a:r>
              <a:rPr lang="fr-FR" dirty="0"/>
              <a:t>La physique </a:t>
            </a:r>
            <a:r>
              <a:rPr lang="fr-FR" dirty="0" smtClean="0"/>
              <a:t>chimie au lycée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4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seconde : le programme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1412776"/>
            <a:ext cx="319427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Ondes et signaux</a:t>
            </a:r>
          </a:p>
        </p:txBody>
      </p:sp>
      <p:sp>
        <p:nvSpPr>
          <p:cNvPr id="9" name="AutoShape 4" descr="Tableau périodique des éléments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403648" y="2204864"/>
            <a:ext cx="7574962" cy="3924309"/>
            <a:chOff x="1403648" y="2204864"/>
            <a:chExt cx="7574962" cy="3924309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204864"/>
              <a:ext cx="2428875" cy="165735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00" y="2443218"/>
              <a:ext cx="3200400" cy="1971675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136" y="4181062"/>
              <a:ext cx="215265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797153"/>
              <a:ext cx="4766650" cy="133202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40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L’option Sciences de Laboratoire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9999" y="1412776"/>
            <a:ext cx="775007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Une option scientifique, expérimentale,  </a:t>
            </a:r>
          </a:p>
          <a:p>
            <a:pPr algn="ctr"/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pour des élèves qui aiment les sciences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79999" y="2385754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Les thèmes abordés</a:t>
            </a:r>
            <a:r>
              <a:rPr lang="fr-FR" dirty="0"/>
              <a:t> : </a:t>
            </a:r>
          </a:p>
          <a:p>
            <a:r>
              <a:rPr lang="fr-FR" dirty="0"/>
              <a:t>les cosmétiques, l’investigation policière, arts et sciences, le lait…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192209" y="3102499"/>
            <a:ext cx="7482625" cy="3350837"/>
            <a:chOff x="1192209" y="3102499"/>
            <a:chExt cx="7482625" cy="3350837"/>
          </a:xfrm>
        </p:grpSpPr>
        <p:pic>
          <p:nvPicPr>
            <p:cNvPr id="5" name="Imag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7534">
              <a:off x="1639466" y="3326348"/>
              <a:ext cx="1878965" cy="1590675"/>
            </a:xfrm>
            <a:prstGeom prst="rect">
              <a:avLst/>
            </a:prstGeom>
          </p:spPr>
        </p:pic>
        <p:pic>
          <p:nvPicPr>
            <p:cNvPr id="6" name="Forme2"/>
            <p:cNvPicPr/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012160" y="3102499"/>
              <a:ext cx="2662674" cy="1780548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488831">
              <a:off x="1192209" y="4750778"/>
              <a:ext cx="3061508" cy="166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Image8"/>
            <p:cNvPicPr/>
            <p:nvPr/>
          </p:nvPicPr>
          <p:blipFill>
            <a:blip r:embed="rId5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318106" y="4836035"/>
              <a:ext cx="1473855" cy="1597741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65385" y="3149511"/>
              <a:ext cx="1482385" cy="168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/>
            <a:srcRect l="29653"/>
            <a:stretch>
              <a:fillRect/>
            </a:stretch>
          </p:blipFill>
          <p:spPr bwMode="auto">
            <a:xfrm>
              <a:off x="6372200" y="4922711"/>
              <a:ext cx="1395897" cy="153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ZoneTexte 13"/>
          <p:cNvSpPr txBox="1"/>
          <p:nvPr/>
        </p:nvSpPr>
        <p:spPr>
          <a:xfrm>
            <a:off x="4549053" y="6484895"/>
            <a:ext cx="45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Extraits de séances de SL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L’option Sciences de Laboratoire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7" y="1412776"/>
            <a:ext cx="810039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Cette option est pertinente pour les élèves qui souhaitent poursuivre </a:t>
            </a:r>
          </a:p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 spécialité Physique chimie ou STL </a:t>
            </a:r>
            <a:endParaRPr lang="fr-F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7" y="3140968"/>
            <a:ext cx="7848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élèves découvrent des techniques expérimentales, des appareils de mesure spécifiques, des logiciels dédiés aux sciences physiques.</a:t>
            </a:r>
          </a:p>
          <a:p>
            <a:endParaRPr lang="fr-FR" sz="2000" dirty="0"/>
          </a:p>
          <a:p>
            <a:r>
              <a:rPr lang="fr-FR" sz="2000" dirty="0" smtClean="0"/>
              <a:t>Ils pratiquent le raisonnement par investigation, autour de thèmes choisis en concertation avec l’enseignant. </a:t>
            </a:r>
          </a:p>
          <a:p>
            <a:endParaRPr lang="fr-FR" sz="2000" dirty="0" smtClean="0"/>
          </a:p>
          <a:p>
            <a:r>
              <a:rPr lang="fr-FR" sz="2000" dirty="0" smtClean="0"/>
              <a:t>La pédagogie de projet est privilégiée.</a:t>
            </a:r>
          </a:p>
          <a:p>
            <a:endParaRPr lang="fr-FR" sz="2000" dirty="0" smtClean="0"/>
          </a:p>
          <a:p>
            <a:r>
              <a:rPr lang="fr-FR" sz="2000" dirty="0" smtClean="0"/>
              <a:t>L’évaluation est souvent formative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4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 après la seconde, que deviennent les sciences physiques au lycée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45256" y="2518308"/>
            <a:ext cx="3775216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En filière STL 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(sciences et technologie de laboratoire)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Cette filière technologique permet d’approfondir dans un cadre très expérimental ses connaissances et compétences en sciences physiques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57290" y="2143116"/>
            <a:ext cx="3528392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En filière générale</a:t>
            </a:r>
          </a:p>
          <a:p>
            <a:pPr algn="ctr"/>
            <a:endParaRPr lang="fr-FR" sz="1200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La spécialité physique chimie </a:t>
            </a:r>
            <a:r>
              <a:rPr lang="fr-FR" dirty="0"/>
              <a:t>permet aux élèves d’approfondir leurs connaissances (4h par semaine en classe de 1</a:t>
            </a:r>
            <a:r>
              <a:rPr lang="fr-FR" baseline="30000" dirty="0"/>
              <a:t>ère</a:t>
            </a:r>
            <a:r>
              <a:rPr lang="fr-FR" dirty="0"/>
              <a:t> pour ceux qui la choisissent)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L’enseignement scientifique</a:t>
            </a:r>
            <a:r>
              <a:rPr lang="fr-FR" dirty="0"/>
              <a:t>, inclus dans le tronc commun, prolonge le programme de seconde dans le bac général (</a:t>
            </a:r>
            <a:r>
              <a:rPr lang="fr-FR" dirty="0">
                <a:solidFill>
                  <a:schemeClr val="tx1"/>
                </a:solidFill>
              </a:rPr>
              <a:t>en alternance physique-chimie/SVT 2h </a:t>
            </a:r>
            <a:r>
              <a:rPr lang="fr-FR" dirty="0"/>
              <a:t>par semaine, pour tous)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173762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</a:t>
            </a:r>
            <a:r>
              <a:rPr lang="fr-FR" dirty="0" smtClean="0">
                <a:solidFill>
                  <a:srgbClr val="C00000"/>
                </a:solidFill>
              </a:rPr>
              <a:t>grande majorité </a:t>
            </a:r>
            <a:r>
              <a:rPr lang="fr-FR" dirty="0" smtClean="0"/>
              <a:t>des </a:t>
            </a:r>
            <a:r>
              <a:rPr lang="fr-FR" dirty="0"/>
              <a:t>élèves suit un enseignement de sciences physiques :</a:t>
            </a:r>
          </a:p>
        </p:txBody>
      </p:sp>
    </p:spTree>
    <p:extLst>
      <p:ext uri="{BB962C8B-B14F-4D97-AF65-F5344CB8AC3E}">
        <p14:creationId xmlns:p14="http://schemas.microsoft.com/office/powerpoint/2010/main" val="8199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0384" y="-2738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filière STL</a:t>
            </a:r>
            <a:br>
              <a:rPr lang="fr-FR" dirty="0"/>
            </a:br>
            <a:r>
              <a:rPr lang="fr-FR" sz="3100" dirty="0"/>
              <a:t>Une Spécificité du Lycée Alcide d’Orbigny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51165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15816" y="2073622"/>
            <a:ext cx="205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1. Pourquoi avoir choisi la STL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15616" y="112474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latin typeface="Cooper Black" panose="0208090404030B020404" pitchFamily="18" charset="0"/>
              </a:rPr>
              <a:t>Ecoutez les élèves de STL ! </a:t>
            </a:r>
            <a:r>
              <a:rPr lang="fr-FR" sz="2000" i="1" dirty="0">
                <a:latin typeface="Cooper Black" panose="0208090404030B020404" pitchFamily="18" charset="0"/>
              </a:rPr>
              <a:t>Cliquez sur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43808" y="34290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2. Qu’appréciez-vous en STL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27784" y="45811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3. Quelle orientation après la STL ?</a:t>
            </a:r>
          </a:p>
        </p:txBody>
      </p:sp>
      <p:pic>
        <p:nvPicPr>
          <p:cNvPr id="4" name="mix_07s (audio-joiner.com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71768" y="2273472"/>
            <a:ext cx="487363" cy="4873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14" y="1170330"/>
            <a:ext cx="41788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mix_15s (audio-joiner.co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38789" y="3587968"/>
            <a:ext cx="487363" cy="487363"/>
          </a:xfrm>
          <a:prstGeom prst="rect">
            <a:avLst/>
          </a:prstGeom>
        </p:spPr>
      </p:pic>
      <p:pic>
        <p:nvPicPr>
          <p:cNvPr id="11" name="mix_17s (audio-joiner.com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82470" y="4740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B9930F-B52C-4C34-A753-2EBD27FC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filière </a:t>
            </a:r>
            <a:r>
              <a:rPr lang="fr-FR" dirty="0" err="1"/>
              <a:t>STL</a:t>
            </a:r>
            <a:r>
              <a:rPr lang="fr-FR" dirty="0"/>
              <a:t> : les études </a:t>
            </a:r>
            <a:r>
              <a:rPr lang="fr-FR" dirty="0" err="1"/>
              <a:t>post-bac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68" y="1340768"/>
            <a:ext cx="7686920" cy="5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B9930F-B52C-4C34-A753-2EBD27FC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spécialité : </a:t>
            </a:r>
            <a:r>
              <a:rPr lang="fr-FR" dirty="0"/>
              <a:t>les études post-bac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2701280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 smtClean="0"/>
              <a:t>Pour accéder aux professions médicales, une spécialité incontournable (médecin, pharmacien, kinésithérapeute…)</a:t>
            </a:r>
          </a:p>
          <a:p>
            <a:r>
              <a:rPr lang="fr-FR" sz="4000" dirty="0" smtClean="0"/>
              <a:t>Une multitude de domaines concernés :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9672" y="3599645"/>
            <a:ext cx="6624736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>
                <a:latin typeface="Gill Sans MT "/>
              </a:rPr>
              <a:t>Mesures physiques</a:t>
            </a:r>
          </a:p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>
                <a:latin typeface="Gill Sans MT "/>
              </a:rPr>
              <a:t>Analyses chimiques</a:t>
            </a:r>
          </a:p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>
                <a:latin typeface="Gill Sans MT "/>
              </a:rPr>
              <a:t>Environnement</a:t>
            </a:r>
          </a:p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>
                <a:latin typeface="Gill Sans MT "/>
              </a:rPr>
              <a:t>Agronomie</a:t>
            </a:r>
          </a:p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>
                <a:latin typeface="Gill Sans MT "/>
              </a:rPr>
              <a:t> Energies</a:t>
            </a:r>
          </a:p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 smtClean="0">
                <a:latin typeface="Gill Sans MT "/>
              </a:rPr>
              <a:t>Aéronautique</a:t>
            </a:r>
          </a:p>
          <a:p>
            <a:pPr>
              <a:buClr>
                <a:schemeClr val="accent1">
                  <a:lumMod val="75000"/>
                </a:schemeClr>
              </a:buClr>
              <a:tabLst>
                <a:tab pos="630238" algn="l"/>
              </a:tabLst>
            </a:pPr>
            <a:endParaRPr lang="fr-FR" sz="2000" dirty="0" smtClean="0">
              <a:latin typeface="Gill Sans MT "/>
            </a:endParaRPr>
          </a:p>
          <a:p>
            <a:pPr marL="444500" indent="-444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fr-FR" sz="2000" dirty="0">
              <a:latin typeface="Gill Sans MT "/>
            </a:endParaRPr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fr-FR" sz="2000" dirty="0" smtClean="0">
                <a:latin typeface="Gill Sans MT "/>
              </a:rPr>
              <a:t>Architecture</a:t>
            </a:r>
            <a:endParaRPr lang="fr-FR" sz="2000" dirty="0">
              <a:latin typeface="Gill Sans MT "/>
            </a:endParaRPr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Gill Sans MT "/>
              </a:rPr>
              <a:t>Ecologie</a:t>
            </a:r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Gill Sans MT "/>
              </a:rPr>
              <a:t>Archéologie</a:t>
            </a:r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Gill Sans MT "/>
              </a:rPr>
              <a:t>Audiovisuel</a:t>
            </a:r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Gill Sans MT "/>
              </a:rPr>
              <a:t>...</a:t>
            </a:r>
            <a:endParaRPr lang="fr-FR" sz="2000" dirty="0">
              <a:latin typeface="Gill Sans MT "/>
            </a:endParaRPr>
          </a:p>
          <a:p>
            <a:endParaRPr lang="fr-FR" dirty="0">
              <a:latin typeface="Gill Sans MT "/>
            </a:endParaRPr>
          </a:p>
        </p:txBody>
      </p:sp>
    </p:spTree>
    <p:extLst>
      <p:ext uri="{BB962C8B-B14F-4D97-AF65-F5344CB8AC3E}">
        <p14:creationId xmlns:p14="http://schemas.microsoft.com/office/powerpoint/2010/main" val="28582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seconde : quels changements par rapport au collège ?</a:t>
            </a:r>
          </a:p>
        </p:txBody>
      </p:sp>
    </p:spTree>
    <p:extLst>
      <p:ext uri="{BB962C8B-B14F-4D97-AF65-F5344CB8AC3E}">
        <p14:creationId xmlns:p14="http://schemas.microsoft.com/office/powerpoint/2010/main" val="5986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seconde : quels changements par rapport au collège 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535602" y="1857364"/>
            <a:ext cx="7608398" cy="4429138"/>
            <a:chOff x="1535602" y="1857364"/>
            <a:chExt cx="7608398" cy="4429138"/>
          </a:xfrm>
        </p:grpSpPr>
        <p:pic>
          <p:nvPicPr>
            <p:cNvPr id="5" name="Image 4" descr="IMG_20210527_11041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8992" y="3071810"/>
              <a:ext cx="5715008" cy="3214692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2928926" y="1857364"/>
              <a:ext cx="6000792" cy="866376"/>
            </a:xfrm>
            <a:prstGeom prst="wedgeRoundRectCallout">
              <a:avLst>
                <a:gd name="adj1" fmla="val -10361"/>
                <a:gd name="adj2" fmla="val 16609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6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On fait une activité expérimentale par semaine !</a:t>
              </a:r>
            </a:p>
          </p:txBody>
        </p:sp>
        <p:pic>
          <p:nvPicPr>
            <p:cNvPr id="6" name="Image 5" descr="IMG_20210527_1107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535602" y="4215607"/>
              <a:ext cx="1643074" cy="1000132"/>
            </a:xfrm>
            <a:prstGeom prst="rect">
              <a:avLst/>
            </a:prstGeom>
          </p:spPr>
        </p:pic>
      </p:grpSp>
      <p:cxnSp>
        <p:nvCxnSpPr>
          <p:cNvPr id="8" name="Connecteur droit avec flèche 7"/>
          <p:cNvCxnSpPr/>
          <p:nvPr/>
        </p:nvCxnSpPr>
        <p:spPr>
          <a:xfrm flipH="1" flipV="1">
            <a:off x="3050078" y="4579988"/>
            <a:ext cx="2879244" cy="635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04048" y="6286502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Étude des lentilles convergentes 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seconde : quels changements par rapport au collège ?</a:t>
            </a:r>
          </a:p>
        </p:txBody>
      </p:sp>
      <p:sp>
        <p:nvSpPr>
          <p:cNvPr id="3" name="AutoShape 2" descr="https://webmel.ac-nantes.fr/iwc/svc/wmap/attach/20210602_114909.jpg?token=iV7HW6PKqX&amp;mbox=INBOX&amp;uid=11150&amp;number=5&amp;type=image&amp;subtype=jpeg&amp;pi=mail_attachment&amp;process=html%2Cjs%2Clink%2Ctarget%2Cbinhex"/>
          <p:cNvSpPr>
            <a:spLocks noChangeAspect="1" noChangeArrowheads="1"/>
          </p:cNvSpPr>
          <p:nvPr/>
        </p:nvSpPr>
        <p:spPr bwMode="auto">
          <a:xfrm>
            <a:off x="155575" y="-2986088"/>
            <a:ext cx="466725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webmel.ac-nantes.fr/iwc/svc/wmap/attach/20210602_114909.jpg?token=iV7HW6PKqX&amp;mbox=INBOX&amp;uid=11150&amp;number=5&amp;type=image&amp;subtype=jpeg&amp;pi=mail_attachment&amp;process=html%2Cjs%2Clink%2Ctarget%2Cbinhex"/>
          <p:cNvSpPr>
            <a:spLocks noChangeAspect="1" noChangeArrowheads="1"/>
          </p:cNvSpPr>
          <p:nvPr/>
        </p:nvSpPr>
        <p:spPr bwMode="auto">
          <a:xfrm>
            <a:off x="307975" y="-2833688"/>
            <a:ext cx="466725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https://webmel.ac-nantes.fr/iwc/svc/wmap/attach/20210602_114909.jpg?token=iV7HW6PKqX&amp;mbox=INBOX&amp;uid=11150&amp;number=5&amp;type=image&amp;subtype=jpeg&amp;pi=mail_attachment&amp;process=html%2Cjs%2Clink%2Ctarget%2Cbinhex"/>
          <p:cNvSpPr>
            <a:spLocks noChangeAspect="1" noChangeArrowheads="1"/>
          </p:cNvSpPr>
          <p:nvPr/>
        </p:nvSpPr>
        <p:spPr bwMode="auto">
          <a:xfrm>
            <a:off x="460375" y="-2681288"/>
            <a:ext cx="466725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63688" y="6369213"/>
            <a:ext cx="733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</a:t>
            </a:r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tp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sur les ondes ultrasonores utilisant interface et logiciel dédié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71600" y="1484784"/>
            <a:ext cx="7866721" cy="4798800"/>
            <a:chOff x="971600" y="1484784"/>
            <a:chExt cx="7866721" cy="4798800"/>
          </a:xfrm>
        </p:grpSpPr>
        <p:pic>
          <p:nvPicPr>
            <p:cNvPr id="10" name="Picture 2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8321" y="1484784"/>
              <a:ext cx="3600000" cy="47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à coins arrondis 4"/>
            <p:cNvSpPr/>
            <p:nvPr/>
          </p:nvSpPr>
          <p:spPr>
            <a:xfrm>
              <a:off x="971600" y="1700808"/>
              <a:ext cx="3528392" cy="2016224"/>
            </a:xfrm>
            <a:prstGeom prst="wedgeRoundRectCallout">
              <a:avLst>
                <a:gd name="adj1" fmla="val 117200"/>
                <a:gd name="adj2" fmla="val 999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6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On est toujours en petit groupe, c’est plus facile pour comprendre les explications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7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seconde : quels changements par rapport au collège ?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320000" y="1502502"/>
            <a:ext cx="7053616" cy="4893498"/>
            <a:chOff x="1320000" y="1502502"/>
            <a:chExt cx="7053616" cy="489349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0000" y="2196000"/>
              <a:ext cx="4800000" cy="3600000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5940152" y="1502502"/>
              <a:ext cx="2433464" cy="1152128"/>
            </a:xfrm>
            <a:prstGeom prst="wedgeRoundRectCallout">
              <a:avLst>
                <a:gd name="adj1" fmla="val -222862"/>
                <a:gd name="adj2" fmla="val 7910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6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Bien sûr, </a:t>
              </a:r>
              <a:r>
                <a:rPr lang="fr-FR" sz="2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à 24 </a:t>
              </a:r>
              <a:r>
                <a:rPr lang="fr-FR" sz="26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c’est mieux</a:t>
              </a:r>
              <a:endParaRPr lang="fr-FR" sz="2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85164" y="6471168"/>
            <a:ext cx="459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Étude de la poussée 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d’Archimède 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seconde : quels changements par rapport au collège 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320000" y="1596000"/>
            <a:ext cx="7776930" cy="4800000"/>
            <a:chOff x="1320000" y="1596000"/>
            <a:chExt cx="7776930" cy="4800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0000" y="2196000"/>
              <a:ext cx="4800000" cy="3600000"/>
            </a:xfrm>
            <a:prstGeom prst="rect">
              <a:avLst/>
            </a:prstGeom>
          </p:spPr>
        </p:pic>
        <p:sp>
          <p:nvSpPr>
            <p:cNvPr id="5" name="Rectangle à coins arrondis 4"/>
            <p:cNvSpPr/>
            <p:nvPr/>
          </p:nvSpPr>
          <p:spPr>
            <a:xfrm>
              <a:off x="5148064" y="1844824"/>
              <a:ext cx="3948866" cy="1944216"/>
            </a:xfrm>
            <a:prstGeom prst="wedgeRoundRectCallout">
              <a:avLst>
                <a:gd name="adj1" fmla="val -116348"/>
                <a:gd name="adj2" fmla="val 661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6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On va plus loin dans les explications des </a:t>
              </a:r>
              <a:r>
                <a:rPr lang="fr-FR" sz="2600" dirty="0" smtClean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phénomènes qu’au collège, et c’est </a:t>
              </a:r>
            </a:p>
            <a:p>
              <a:pPr algn="ctr"/>
              <a:r>
                <a:rPr lang="fr-FR" sz="2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très intéressant</a:t>
              </a:r>
              <a:endParaRPr lang="fr-FR" sz="2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seconde : quels changements par rapport au collège ?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043608" y="1596000"/>
            <a:ext cx="7704456" cy="4800000"/>
            <a:chOff x="1043608" y="1596000"/>
            <a:chExt cx="7704456" cy="480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48064" y="2196000"/>
              <a:ext cx="4800000" cy="3600000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1043608" y="1724412"/>
              <a:ext cx="3960440" cy="1719808"/>
            </a:xfrm>
            <a:prstGeom prst="wedgeRoundRectCallout">
              <a:avLst>
                <a:gd name="adj1" fmla="val 74850"/>
                <a:gd name="adj2" fmla="val 4394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6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Normal, on a </a:t>
              </a:r>
              <a:r>
                <a:rPr lang="fr-FR" sz="2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trois</a:t>
              </a:r>
              <a:r>
                <a:rPr lang="fr-FR" sz="26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 heures toutes les semaines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seconde : le 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5638" y="1412776"/>
            <a:ext cx="7998793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constitution, transformations de la matière</a:t>
            </a:r>
          </a:p>
        </p:txBody>
      </p:sp>
      <p:sp>
        <p:nvSpPr>
          <p:cNvPr id="9" name="AutoShape 4" descr="Tableau périodique des éléments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187624" y="2017206"/>
            <a:ext cx="7647638" cy="4220106"/>
            <a:chOff x="1187624" y="2017206"/>
            <a:chExt cx="7647638" cy="4220106"/>
          </a:xfrm>
        </p:grpSpPr>
        <p:pic>
          <p:nvPicPr>
            <p:cNvPr id="1030" name="Picture 6" descr="https://upload.wikimedia.org/wikipedia/commons/thumb/9/91/Tableau_p%C3%A9riodique_des_%C3%A9l%C3%A9ments.svg/500px-Tableau_p%C3%A9riodique_des_%C3%A9l%C3%A9ments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017206"/>
              <a:ext cx="2767582" cy="1771253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60" y="4149080"/>
              <a:ext cx="2367802" cy="2088232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 descr="Cycle 4 3e Chapitre 8 3e : atomes et molécules - Physique Chimie cycle 4 -  Collège du Fezensagu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848708"/>
              <a:ext cx="2001895" cy="1407047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159" y="4485147"/>
              <a:ext cx="4991563" cy="1104094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5" name="Picture 7" descr="Benchmark Scientific B3110 Erlenmeyer Flask Ser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206" y="2195287"/>
              <a:ext cx="2088309" cy="18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7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seconde : le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1666" y="1412776"/>
            <a:ext cx="5166735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Mouvements et interactions</a:t>
            </a:r>
          </a:p>
        </p:txBody>
      </p:sp>
      <p:sp>
        <p:nvSpPr>
          <p:cNvPr id="9" name="AutoShape 4" descr="Tableau périodique des éléments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123728" y="2132856"/>
            <a:ext cx="5514672" cy="4225918"/>
            <a:chOff x="2123728" y="2132856"/>
            <a:chExt cx="5514672" cy="422591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778" y="2226790"/>
              <a:ext cx="1213722" cy="117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132856"/>
              <a:ext cx="3829050" cy="1362075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666" y="4165565"/>
              <a:ext cx="2518616" cy="1847829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671" y="3820187"/>
              <a:ext cx="1319729" cy="2538587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01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463</Words>
  <Application>Microsoft Office PowerPoint</Application>
  <PresentationFormat>Affichage à l'écran (4:3)</PresentationFormat>
  <Paragraphs>71</Paragraphs>
  <Slides>16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Solstice</vt:lpstr>
      <vt:lpstr>La physique chimie au lycée</vt:lpstr>
      <vt:lpstr>La seconde : quels changements par rapport au collège ?</vt:lpstr>
      <vt:lpstr>La seconde : quels changements par rapport au collège ?</vt:lpstr>
      <vt:lpstr>La seconde : quels changements par rapport au collège ?</vt:lpstr>
      <vt:lpstr>La seconde : quels changements par rapport au collège ?</vt:lpstr>
      <vt:lpstr>La seconde : quels changements par rapport au collège ?</vt:lpstr>
      <vt:lpstr>La seconde : quels changements par rapport au collège ?</vt:lpstr>
      <vt:lpstr>La seconde : le programme</vt:lpstr>
      <vt:lpstr>La seconde : le programme</vt:lpstr>
      <vt:lpstr>La seconde : le programme</vt:lpstr>
      <vt:lpstr>L’option Sciences de Laboratoire</vt:lpstr>
      <vt:lpstr>L’option Sciences de Laboratoire</vt:lpstr>
      <vt:lpstr>Et après la seconde, que deviennent les sciences physiques au lycée ?</vt:lpstr>
      <vt:lpstr>La filière STL Une Spécificité du Lycée Alcide d’Orbigny</vt:lpstr>
      <vt:lpstr>La filière STL : les études post-bac</vt:lpstr>
      <vt:lpstr>La spécialité : les études post-bac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physique chimie</dc:title>
  <dc:creator>asus</dc:creator>
  <cp:lastModifiedBy>asus</cp:lastModifiedBy>
  <cp:revision>43</cp:revision>
  <dcterms:created xsi:type="dcterms:W3CDTF">2021-05-25T14:02:13Z</dcterms:created>
  <dcterms:modified xsi:type="dcterms:W3CDTF">2021-06-03T06:56:50Z</dcterms:modified>
</cp:coreProperties>
</file>